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60" r:id="rId6"/>
    <p:sldId id="261" r:id="rId7"/>
    <p:sldId id="661" r:id="rId8"/>
    <p:sldId id="662" r:id="rId9"/>
    <p:sldId id="645" r:id="rId10"/>
    <p:sldId id="664" r:id="rId11"/>
    <p:sldId id="663" r:id="rId12"/>
    <p:sldId id="665" r:id="rId13"/>
    <p:sldId id="666" r:id="rId14"/>
    <p:sldId id="667" r:id="rId15"/>
    <p:sldId id="668" r:id="rId16"/>
    <p:sldId id="669" r:id="rId17"/>
    <p:sldId id="651" r:id="rId18"/>
    <p:sldId id="650" r:id="rId19"/>
    <p:sldId id="649" r:id="rId20"/>
    <p:sldId id="262" r:id="rId21"/>
    <p:sldId id="648" r:id="rId22"/>
    <p:sldId id="263" r:id="rId23"/>
    <p:sldId id="264" r:id="rId24"/>
    <p:sldId id="653" r:id="rId25"/>
    <p:sldId id="654" r:id="rId26"/>
    <p:sldId id="655" r:id="rId27"/>
    <p:sldId id="657" r:id="rId28"/>
    <p:sldId id="658" r:id="rId29"/>
    <p:sldId id="659" r:id="rId30"/>
    <p:sldId id="641" r:id="rId31"/>
    <p:sldId id="625" r:id="rId32"/>
    <p:sldId id="619" r:id="rId33"/>
    <p:sldId id="626" r:id="rId34"/>
    <p:sldId id="652" r:id="rId35"/>
    <p:sldId id="642" r:id="rId36"/>
    <p:sldId id="627" r:id="rId37"/>
    <p:sldId id="628" r:id="rId38"/>
    <p:sldId id="629" r:id="rId39"/>
    <p:sldId id="640" r:id="rId40"/>
  </p:sldIdLst>
  <p:sldSz cx="12192000" cy="6858000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LE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65878"/>
    <a:srgbClr val="BFBFBF"/>
    <a:srgbClr val="104058"/>
    <a:srgbClr val="F3F7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58" autoAdjust="0"/>
  </p:normalViewPr>
  <p:slideViewPr>
    <p:cSldViewPr snapToGrid="0" showGuides="1">
      <p:cViewPr varScale="1">
        <p:scale>
          <a:sx n="83" d="100"/>
          <a:sy n="83" d="100"/>
        </p:scale>
        <p:origin x="828" y="78"/>
      </p:cViewPr>
      <p:guideLst>
        <p:guide orient="horz" pos="2160"/>
        <p:guide pos="3840"/>
        <p:guide orient="horz" pos="2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5" Type="http://schemas.openxmlformats.org/officeDocument/2006/relationships/tags" Target="tags/tag1.xml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6E102-8605-4746-B058-8C0FEFD7C2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47CC-0FDC-4083-947F-FAC7BA8D8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49072800" y="-21336000"/>
            <a:ext cx="1625600" cy="1625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59232800" y="27432000"/>
            <a:ext cx="1625600" cy="1625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hyperlink" Target="https://mail.jxvc.jx.cn/" TargetMode="External"/><Relationship Id="rId3" Type="http://schemas.openxmlformats.org/officeDocument/2006/relationships/hyperlink" Target="mailto:2013003@jxvc.jx.cn" TargetMode="External"/><Relationship Id="rId2" Type="http://schemas.openxmlformats.org/officeDocument/2006/relationships/hyperlink" Target="mailto:&#32844;&#24037;&#21495;@jxvc.jx.cn" TargetMode="Externa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svg"/><Relationship Id="rId8" Type="http://schemas.openxmlformats.org/officeDocument/2006/relationships/image" Target="../media/image7.png"/><Relationship Id="rId7" Type="http://schemas.openxmlformats.org/officeDocument/2006/relationships/image" Target="../media/image3.svg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5.png"/><Relationship Id="rId3" Type="http://schemas.openxmlformats.org/officeDocument/2006/relationships/image" Target="../media/image1.svg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0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9.emf"/><Relationship Id="rId1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0.emf"/><Relationship Id="rId1" Type="http://schemas.openxmlformats.org/officeDocument/2006/relationships/oleObject" Target="../embeddings/oleObject2.bin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emf"/><Relationship Id="rId1" Type="http://schemas.openxmlformats.org/officeDocument/2006/relationships/oleObject" Target="../embeddings/oleObject3.bin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hyperlink" Target="http://portal.jxvc.jx.cn/" TargetMode="Externa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hyperlink" Target="http://portal.jxvc.jx.cn/" TargetMode="Externa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3"/>
          <p:cNvSpPr/>
          <p:nvPr/>
        </p:nvSpPr>
        <p:spPr>
          <a:xfrm>
            <a:off x="337459" y="326571"/>
            <a:ext cx="11517084" cy="6148100"/>
          </a:xfrm>
          <a:prstGeom prst="frame">
            <a:avLst>
              <a:gd name="adj1" fmla="val 1584"/>
            </a:avLst>
          </a:prstGeom>
          <a:solidFill>
            <a:srgbClr val="165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765" y="3387036"/>
            <a:ext cx="12630765" cy="405063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410201" y="124615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>
                <a:solidFill>
                  <a:srgbClr val="165878"/>
                </a:solidFill>
                <a:latin typeface="Impact" panose="020B0806030902050204" pitchFamily="34" charset="0"/>
              </a:rPr>
              <a:t>2019</a:t>
            </a:r>
            <a:endParaRPr lang="zh-CN" altLang="en-US" sz="4000" dirty="0">
              <a:solidFill>
                <a:srgbClr val="165878"/>
              </a:solidFill>
              <a:latin typeface="Impact" panose="020B080603090205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959100" y="2128395"/>
            <a:ext cx="627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rgbClr val="165878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数 字 化 校 园 推 广 会</a:t>
            </a:r>
            <a:endParaRPr lang="zh-CN" altLang="en-US" sz="4000" dirty="0">
              <a:solidFill>
                <a:srgbClr val="165878"/>
              </a:solidFill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449445" y="1601089"/>
            <a:ext cx="3293110" cy="0"/>
            <a:chOff x="4469765" y="1429639"/>
            <a:chExt cx="3293110" cy="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6959600" y="1429639"/>
              <a:ext cx="803275" cy="0"/>
            </a:xfrm>
            <a:prstGeom prst="line">
              <a:avLst/>
            </a:prstGeom>
            <a:ln w="15875">
              <a:gradFill>
                <a:gsLst>
                  <a:gs pos="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>
              <a:off x="4469765" y="1429639"/>
              <a:ext cx="803275" cy="0"/>
            </a:xfrm>
            <a:prstGeom prst="line">
              <a:avLst/>
            </a:prstGeom>
            <a:ln w="15875">
              <a:gradFill>
                <a:gsLst>
                  <a:gs pos="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直接连接符 17"/>
          <p:cNvCxnSpPr/>
          <p:nvPr/>
        </p:nvCxnSpPr>
        <p:spPr>
          <a:xfrm>
            <a:off x="3082925" y="2816609"/>
            <a:ext cx="6026150" cy="0"/>
          </a:xfrm>
          <a:prstGeom prst="line">
            <a:avLst/>
          </a:prstGeom>
          <a:ln>
            <a:gradFill>
              <a:gsLst>
                <a:gs pos="0">
                  <a:srgbClr val="165878">
                    <a:alpha val="0"/>
                  </a:srgbClr>
                </a:gs>
                <a:gs pos="53000">
                  <a:srgbClr val="165878"/>
                </a:gs>
                <a:gs pos="100000">
                  <a:srgbClr val="165878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what are words （歌词版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225" y="-150846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ripple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3959674"/>
            <a:ext cx="12192000" cy="291983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6879506"/>
          </a:xfrm>
          <a:prstGeom prst="rect">
            <a:avLst/>
          </a:prstGeom>
          <a:gradFill>
            <a:gsLst>
              <a:gs pos="100000">
                <a:srgbClr val="F3F7F8">
                  <a:alpha val="80000"/>
                </a:srgbClr>
              </a:gs>
              <a:gs pos="83000">
                <a:srgbClr val="F3F7F8">
                  <a:alpha val="92000"/>
                </a:srgbClr>
              </a:gs>
              <a:gs pos="50000">
                <a:srgbClr val="F3F7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020336" y="283911"/>
            <a:ext cx="2151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信息门户</a:t>
            </a:r>
            <a:endParaRPr lang="zh-CN" altLang="en-US" sz="2800" dirty="0">
              <a:solidFill>
                <a:srgbClr val="165878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859955" y="778295"/>
            <a:ext cx="2472090" cy="57674"/>
            <a:chOff x="4859955" y="745637"/>
            <a:chExt cx="2472090" cy="57674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4859955" y="774473"/>
              <a:ext cx="2472090" cy="0"/>
            </a:xfrm>
            <a:prstGeom prst="line">
              <a:avLst/>
            </a:prstGeom>
            <a:ln w="12700">
              <a:gradFill>
                <a:gsLst>
                  <a:gs pos="0">
                    <a:srgbClr val="165878">
                      <a:alpha val="0"/>
                    </a:srgbClr>
                  </a:gs>
                  <a:gs pos="5300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6067163" y="745637"/>
              <a:ext cx="57674" cy="57674"/>
            </a:xfrm>
            <a:prstGeom prst="ellipse">
              <a:avLst/>
            </a:prstGeom>
            <a:solidFill>
              <a:srgbClr val="F3F7F8"/>
            </a:solidFill>
            <a:ln>
              <a:solidFill>
                <a:srgbClr val="1658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45" name="椭圆 44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287233" y="860970"/>
            <a:ext cx="1736391" cy="430445"/>
            <a:chOff x="1184638" y="4391022"/>
            <a:chExt cx="1621945" cy="369332"/>
          </a:xfrm>
        </p:grpSpPr>
        <p:sp>
          <p:nvSpPr>
            <p:cNvPr id="70" name="矩形 69"/>
            <p:cNvSpPr/>
            <p:nvPr/>
          </p:nvSpPr>
          <p:spPr>
            <a:xfrm>
              <a:off x="1184638" y="4391022"/>
              <a:ext cx="1621945" cy="3693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2010601030101010101" pitchFamily="2" charset="-122"/>
              </a:endParaRPr>
            </a:p>
          </p:txBody>
        </p:sp>
        <p:sp>
          <p:nvSpPr>
            <p:cNvPr id="71" name="文本框 59"/>
            <p:cNvSpPr txBox="1"/>
            <p:nvPr/>
          </p:nvSpPr>
          <p:spPr>
            <a:xfrm>
              <a:off x="1217968" y="4391022"/>
              <a:ext cx="1555284" cy="316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 smtClean="0">
                  <a:solidFill>
                    <a:schemeClr val="bg1"/>
                  </a:solidFill>
                  <a:latin typeface="Arial" panose="020B0604020202020204"/>
                  <a:ea typeface="方正黑体简体" panose="02010601030101010101" pitchFamily="2" charset="-122"/>
                  <a:cs typeface="Arial" panose="020B0604020202020204"/>
                </a:rPr>
                <a:t>找回密码</a:t>
              </a:r>
              <a:endParaRPr lang="zh-CN" altLang="en-US" b="1" dirty="0">
                <a:solidFill>
                  <a:schemeClr val="bg1"/>
                </a:solidFill>
                <a:latin typeface="Arial" panose="020B0604020202020204"/>
                <a:ea typeface="方正黑体简体" panose="02010601030101010101" pitchFamily="2" charset="-122"/>
                <a:cs typeface="Arial" panose="020B0604020202020204"/>
              </a:endParaRPr>
            </a:p>
          </p:txBody>
        </p:sp>
      </p:grpSp>
      <p:sp>
        <p:nvSpPr>
          <p:cNvPr id="72" name="矩形 71"/>
          <p:cNvSpPr/>
          <p:nvPr/>
        </p:nvSpPr>
        <p:spPr>
          <a:xfrm>
            <a:off x="459888" y="5900508"/>
            <a:ext cx="10022367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54000">
              <a:lnSpc>
                <a:spcPts val="2200"/>
              </a:lnSpc>
            </a:pPr>
            <a:r>
              <a:rPr lang="zh-CN" altLang="en-US" sz="1600" dirty="0" smtClean="0">
                <a:solidFill>
                  <a:srgbClr val="165878"/>
                </a:solidFill>
                <a:ea typeface="思源黑体 Normal" panose="020B0400000000000000" pitchFamily="34" charset="-122"/>
              </a:rPr>
              <a:t>点击“继续“按钮</a:t>
            </a:r>
            <a:endParaRPr lang="zh-CN" altLang="zh-CN" sz="1400" dirty="0" smtClean="0"/>
          </a:p>
          <a:p>
            <a:pPr indent="254000">
              <a:lnSpc>
                <a:spcPts val="2200"/>
              </a:lnSpc>
              <a:spcAft>
                <a:spcPts val="0"/>
              </a:spcAft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54" name="任意多边形: 形状 53"/>
          <p:cNvSpPr/>
          <p:nvPr/>
        </p:nvSpPr>
        <p:spPr>
          <a:xfrm>
            <a:off x="185085" y="1482888"/>
            <a:ext cx="11839275" cy="4343395"/>
          </a:xfrm>
          <a:custGeom>
            <a:avLst/>
            <a:gdLst>
              <a:gd name="connsiteX0" fmla="*/ 0 w 12192000"/>
              <a:gd name="connsiteY0" fmla="*/ 0 h 4343395"/>
              <a:gd name="connsiteX1" fmla="*/ 5942936 w 12192000"/>
              <a:gd name="connsiteY1" fmla="*/ 0 h 4343395"/>
              <a:gd name="connsiteX2" fmla="*/ 6096000 w 12192000"/>
              <a:gd name="connsiteY2" fmla="*/ 192835 h 4343395"/>
              <a:gd name="connsiteX3" fmla="*/ 6249064 w 12192000"/>
              <a:gd name="connsiteY3" fmla="*/ 0 h 4343395"/>
              <a:gd name="connsiteX4" fmla="*/ 12192000 w 12192000"/>
              <a:gd name="connsiteY4" fmla="*/ 0 h 4343395"/>
              <a:gd name="connsiteX5" fmla="*/ 12192000 w 12192000"/>
              <a:gd name="connsiteY5" fmla="*/ 4343395 h 4343395"/>
              <a:gd name="connsiteX6" fmla="*/ 0 w 12192000"/>
              <a:gd name="connsiteY6" fmla="*/ 4343395 h 434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3395">
                <a:moveTo>
                  <a:pt x="0" y="0"/>
                </a:moveTo>
                <a:lnTo>
                  <a:pt x="5942936" y="0"/>
                </a:lnTo>
                <a:lnTo>
                  <a:pt x="6096000" y="192835"/>
                </a:lnTo>
                <a:lnTo>
                  <a:pt x="6249064" y="0"/>
                </a:lnTo>
                <a:lnTo>
                  <a:pt x="12192000" y="0"/>
                </a:lnTo>
                <a:lnTo>
                  <a:pt x="12192000" y="4343395"/>
                </a:lnTo>
                <a:lnTo>
                  <a:pt x="0" y="43433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96900" sx="102000" sy="102000" algn="ctr" rotWithShape="0">
              <a:srgbClr val="16587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624" y="1715126"/>
            <a:ext cx="8780952" cy="407619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3959674"/>
            <a:ext cx="12192000" cy="291983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6879506"/>
          </a:xfrm>
          <a:prstGeom prst="rect">
            <a:avLst/>
          </a:prstGeom>
          <a:gradFill>
            <a:gsLst>
              <a:gs pos="100000">
                <a:srgbClr val="F3F7F8">
                  <a:alpha val="80000"/>
                </a:srgbClr>
              </a:gs>
              <a:gs pos="83000">
                <a:srgbClr val="F3F7F8">
                  <a:alpha val="92000"/>
                </a:srgbClr>
              </a:gs>
              <a:gs pos="50000">
                <a:srgbClr val="F3F7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020336" y="283911"/>
            <a:ext cx="2151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信息门户</a:t>
            </a:r>
            <a:endParaRPr lang="zh-CN" altLang="en-US" sz="2800" dirty="0">
              <a:solidFill>
                <a:srgbClr val="165878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859955" y="778295"/>
            <a:ext cx="2472090" cy="57674"/>
            <a:chOff x="4859955" y="745637"/>
            <a:chExt cx="2472090" cy="57674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4859955" y="774473"/>
              <a:ext cx="2472090" cy="0"/>
            </a:xfrm>
            <a:prstGeom prst="line">
              <a:avLst/>
            </a:prstGeom>
            <a:ln w="12700">
              <a:gradFill>
                <a:gsLst>
                  <a:gs pos="0">
                    <a:srgbClr val="165878">
                      <a:alpha val="0"/>
                    </a:srgbClr>
                  </a:gs>
                  <a:gs pos="5300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6067163" y="745637"/>
              <a:ext cx="57674" cy="57674"/>
            </a:xfrm>
            <a:prstGeom prst="ellipse">
              <a:avLst/>
            </a:prstGeom>
            <a:solidFill>
              <a:srgbClr val="F3F7F8"/>
            </a:solidFill>
            <a:ln>
              <a:solidFill>
                <a:srgbClr val="1658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45" name="椭圆 44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287233" y="860970"/>
            <a:ext cx="1736391" cy="430445"/>
            <a:chOff x="1184638" y="4391022"/>
            <a:chExt cx="1621945" cy="369332"/>
          </a:xfrm>
        </p:grpSpPr>
        <p:sp>
          <p:nvSpPr>
            <p:cNvPr id="70" name="矩形 69"/>
            <p:cNvSpPr/>
            <p:nvPr/>
          </p:nvSpPr>
          <p:spPr>
            <a:xfrm>
              <a:off x="1184638" y="4391022"/>
              <a:ext cx="1621945" cy="3693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2010601030101010101" pitchFamily="2" charset="-122"/>
              </a:endParaRPr>
            </a:p>
          </p:txBody>
        </p:sp>
        <p:sp>
          <p:nvSpPr>
            <p:cNvPr id="71" name="文本框 59"/>
            <p:cNvSpPr txBox="1"/>
            <p:nvPr/>
          </p:nvSpPr>
          <p:spPr>
            <a:xfrm>
              <a:off x="1217968" y="4391022"/>
              <a:ext cx="1555284" cy="316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 smtClean="0">
                  <a:solidFill>
                    <a:schemeClr val="bg1"/>
                  </a:solidFill>
                  <a:latin typeface="Arial" panose="020B0604020202020204"/>
                  <a:ea typeface="方正黑体简体" panose="02010601030101010101" pitchFamily="2" charset="-122"/>
                  <a:cs typeface="Arial" panose="020B0604020202020204"/>
                </a:rPr>
                <a:t>找回密码</a:t>
              </a:r>
              <a:endParaRPr lang="zh-CN" altLang="en-US" b="1" dirty="0">
                <a:solidFill>
                  <a:schemeClr val="bg1"/>
                </a:solidFill>
                <a:latin typeface="Arial" panose="020B0604020202020204"/>
                <a:ea typeface="方正黑体简体" panose="02010601030101010101" pitchFamily="2" charset="-122"/>
                <a:cs typeface="Arial" panose="020B0604020202020204"/>
              </a:endParaRPr>
            </a:p>
          </p:txBody>
        </p:sp>
      </p:grpSp>
      <p:sp>
        <p:nvSpPr>
          <p:cNvPr id="72" name="矩形 71"/>
          <p:cNvSpPr/>
          <p:nvPr/>
        </p:nvSpPr>
        <p:spPr>
          <a:xfrm>
            <a:off x="459888" y="5900508"/>
            <a:ext cx="11118702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54000">
              <a:lnSpc>
                <a:spcPts val="2200"/>
              </a:lnSpc>
            </a:pPr>
            <a:r>
              <a:rPr lang="zh-CN" altLang="en-US" sz="1600" dirty="0" smtClean="0">
                <a:solidFill>
                  <a:srgbClr val="165878"/>
                </a:solidFill>
                <a:ea typeface="思源黑体 Normal" panose="020B0400000000000000" pitchFamily="34" charset="-122"/>
              </a:rPr>
              <a:t>当显示此页面时，系统会自动发送一封重置密码的邮件至您的企业邮箱，企业邮箱账号为：</a:t>
            </a:r>
            <a:r>
              <a:rPr lang="zh-CN" altLang="en-US" sz="1600" dirty="0" smtClean="0">
                <a:solidFill>
                  <a:srgbClr val="165878"/>
                </a:solidFill>
                <a:ea typeface="思源黑体 Normal" panose="020B0400000000000000" pitchFamily="34" charset="-122"/>
                <a:hlinkClick r:id="rId2"/>
              </a:rPr>
              <a:t>职工号</a:t>
            </a:r>
            <a:r>
              <a:rPr lang="en-US" altLang="zh-CN" sz="1600" dirty="0" smtClean="0">
                <a:solidFill>
                  <a:srgbClr val="165878"/>
                </a:solidFill>
                <a:ea typeface="思源黑体 Normal" panose="020B0400000000000000" pitchFamily="34" charset="-122"/>
                <a:hlinkClick r:id="rId2"/>
              </a:rPr>
              <a:t>@jxvc.jx.cn</a:t>
            </a:r>
            <a:endParaRPr lang="en-US" altLang="zh-CN" sz="1600" dirty="0" smtClean="0">
              <a:solidFill>
                <a:srgbClr val="165878"/>
              </a:solidFill>
              <a:ea typeface="思源黑体 Normal" panose="020B0400000000000000" pitchFamily="34" charset="-122"/>
            </a:endParaRPr>
          </a:p>
          <a:p>
            <a:pPr lvl="0" indent="254000">
              <a:lnSpc>
                <a:spcPts val="2200"/>
              </a:lnSpc>
            </a:pPr>
            <a:r>
              <a:rPr lang="zh-CN" altLang="en-US" sz="1600" dirty="0" smtClean="0">
                <a:solidFill>
                  <a:srgbClr val="165878"/>
                </a:solidFill>
                <a:ea typeface="思源黑体 Normal" panose="020B0400000000000000" pitchFamily="34" charset="-122"/>
              </a:rPr>
              <a:t>例如</a:t>
            </a:r>
            <a:r>
              <a:rPr lang="en-US" altLang="zh-CN" sz="1600" dirty="0" smtClean="0">
                <a:solidFill>
                  <a:srgbClr val="165878"/>
                </a:solidFill>
                <a:ea typeface="思源黑体 Normal" panose="020B0400000000000000" pitchFamily="34" charset="-122"/>
                <a:hlinkClick r:id="rId3"/>
              </a:rPr>
              <a:t>2013003@jxvc.jx.cn</a:t>
            </a:r>
            <a:r>
              <a:rPr lang="zh-CN" altLang="en-US" sz="1600" dirty="0" smtClean="0">
                <a:solidFill>
                  <a:srgbClr val="165878"/>
                </a:solidFill>
                <a:ea typeface="思源黑体 Normal" panose="020B0400000000000000" pitchFamily="34" charset="-122"/>
              </a:rPr>
              <a:t>，默认密码为</a:t>
            </a:r>
            <a:r>
              <a:rPr lang="en-US" altLang="zh-CN" sz="2000" b="1" dirty="0" err="1" smtClean="0">
                <a:solidFill>
                  <a:srgbClr val="165878"/>
                </a:solidFill>
                <a:ea typeface="思源黑体 Normal" panose="020B0400000000000000" pitchFamily="34" charset="-122"/>
              </a:rPr>
              <a:t>Jx</a:t>
            </a:r>
            <a:r>
              <a:rPr lang="en-US" altLang="zh-CN" sz="1600" dirty="0" smtClean="0">
                <a:solidFill>
                  <a:srgbClr val="165878"/>
                </a:solidFill>
                <a:ea typeface="思源黑体 Normal" panose="020B0400000000000000" pitchFamily="34" charset="-122"/>
              </a:rPr>
              <a:t>+</a:t>
            </a:r>
            <a:r>
              <a:rPr lang="zh-CN" altLang="en-US" sz="1600" dirty="0" smtClean="0">
                <a:solidFill>
                  <a:srgbClr val="165878"/>
                </a:solidFill>
                <a:ea typeface="思源黑体 Normal" panose="020B0400000000000000" pitchFamily="34" charset="-122"/>
              </a:rPr>
              <a:t>身份证后六位（如果最后一位为</a:t>
            </a:r>
            <a:r>
              <a:rPr lang="en-US" altLang="zh-CN" sz="1600" dirty="0" smtClean="0">
                <a:solidFill>
                  <a:srgbClr val="165878"/>
                </a:solidFill>
                <a:ea typeface="思源黑体 Normal" panose="020B0400000000000000" pitchFamily="34" charset="-122"/>
              </a:rPr>
              <a:t>X</a:t>
            </a:r>
            <a:r>
              <a:rPr lang="zh-CN" altLang="en-US" sz="1600" dirty="0" smtClean="0">
                <a:solidFill>
                  <a:srgbClr val="165878"/>
                </a:solidFill>
                <a:ea typeface="思源黑体 Normal" panose="020B0400000000000000" pitchFamily="34" charset="-122"/>
              </a:rPr>
              <a:t>，也包含），企业邮箱登录地址</a:t>
            </a:r>
            <a:r>
              <a:rPr lang="en-US" altLang="zh-CN" sz="1600" dirty="0" smtClean="0">
                <a:solidFill>
                  <a:srgbClr val="165878"/>
                </a:solidFill>
                <a:ea typeface="思源黑体 Normal" panose="020B0400000000000000" pitchFamily="34" charset="-122"/>
                <a:hlinkClick r:id="rId4"/>
              </a:rPr>
              <a:t>https://mail.jxvc.jx.cn</a:t>
            </a:r>
            <a:r>
              <a:rPr lang="en-US" altLang="zh-CN" sz="1600" dirty="0" smtClean="0">
                <a:solidFill>
                  <a:srgbClr val="165878"/>
                </a:solidFill>
                <a:ea typeface="思源黑体 Normal" panose="020B0400000000000000" pitchFamily="34" charset="-122"/>
              </a:rPr>
              <a:t> </a:t>
            </a:r>
            <a:r>
              <a:rPr lang="zh-CN" altLang="en-US" sz="1600" dirty="0" smtClean="0">
                <a:solidFill>
                  <a:srgbClr val="165878"/>
                </a:solidFill>
                <a:ea typeface="思源黑体 Normal" panose="020B0400000000000000" pitchFamily="34" charset="-122"/>
              </a:rPr>
              <a:t>， 如企业邮箱无法登录，可至综合楼</a:t>
            </a:r>
            <a:r>
              <a:rPr lang="en-US" altLang="zh-CN" sz="1600" dirty="0" smtClean="0">
                <a:solidFill>
                  <a:srgbClr val="165878"/>
                </a:solidFill>
                <a:ea typeface="思源黑体 Normal" panose="020B0400000000000000" pitchFamily="34" charset="-122"/>
              </a:rPr>
              <a:t>1212</a:t>
            </a:r>
            <a:r>
              <a:rPr lang="zh-CN" altLang="en-US" sz="1600" dirty="0" smtClean="0">
                <a:solidFill>
                  <a:srgbClr val="165878"/>
                </a:solidFill>
                <a:ea typeface="思源黑体 Normal" panose="020B0400000000000000" pitchFamily="34" charset="-122"/>
              </a:rPr>
              <a:t>联系张翔老师处理</a:t>
            </a:r>
            <a:endParaRPr lang="zh-CN" altLang="zh-CN" sz="1400" dirty="0" smtClean="0"/>
          </a:p>
          <a:p>
            <a:pPr indent="254000">
              <a:lnSpc>
                <a:spcPts val="2200"/>
              </a:lnSpc>
              <a:spcAft>
                <a:spcPts val="0"/>
              </a:spcAft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54" name="任意多边形: 形状 53"/>
          <p:cNvSpPr/>
          <p:nvPr/>
        </p:nvSpPr>
        <p:spPr>
          <a:xfrm>
            <a:off x="185085" y="1482888"/>
            <a:ext cx="11839275" cy="4343395"/>
          </a:xfrm>
          <a:custGeom>
            <a:avLst/>
            <a:gdLst>
              <a:gd name="connsiteX0" fmla="*/ 0 w 12192000"/>
              <a:gd name="connsiteY0" fmla="*/ 0 h 4343395"/>
              <a:gd name="connsiteX1" fmla="*/ 5942936 w 12192000"/>
              <a:gd name="connsiteY1" fmla="*/ 0 h 4343395"/>
              <a:gd name="connsiteX2" fmla="*/ 6096000 w 12192000"/>
              <a:gd name="connsiteY2" fmla="*/ 192835 h 4343395"/>
              <a:gd name="connsiteX3" fmla="*/ 6249064 w 12192000"/>
              <a:gd name="connsiteY3" fmla="*/ 0 h 4343395"/>
              <a:gd name="connsiteX4" fmla="*/ 12192000 w 12192000"/>
              <a:gd name="connsiteY4" fmla="*/ 0 h 4343395"/>
              <a:gd name="connsiteX5" fmla="*/ 12192000 w 12192000"/>
              <a:gd name="connsiteY5" fmla="*/ 4343395 h 4343395"/>
              <a:gd name="connsiteX6" fmla="*/ 0 w 12192000"/>
              <a:gd name="connsiteY6" fmla="*/ 4343395 h 434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3395">
                <a:moveTo>
                  <a:pt x="0" y="0"/>
                </a:moveTo>
                <a:lnTo>
                  <a:pt x="5942936" y="0"/>
                </a:lnTo>
                <a:lnTo>
                  <a:pt x="6096000" y="192835"/>
                </a:lnTo>
                <a:lnTo>
                  <a:pt x="6249064" y="0"/>
                </a:lnTo>
                <a:lnTo>
                  <a:pt x="12192000" y="0"/>
                </a:lnTo>
                <a:lnTo>
                  <a:pt x="12192000" y="4343395"/>
                </a:lnTo>
                <a:lnTo>
                  <a:pt x="0" y="43433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96900" sx="102000" sy="102000" algn="ctr" rotWithShape="0">
              <a:srgbClr val="16587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762" y="1511725"/>
            <a:ext cx="8590476" cy="4238095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3959674"/>
            <a:ext cx="12192000" cy="291983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6879506"/>
          </a:xfrm>
          <a:prstGeom prst="rect">
            <a:avLst/>
          </a:prstGeom>
          <a:gradFill>
            <a:gsLst>
              <a:gs pos="100000">
                <a:srgbClr val="F3F7F8">
                  <a:alpha val="80000"/>
                </a:srgbClr>
              </a:gs>
              <a:gs pos="83000">
                <a:srgbClr val="F3F7F8">
                  <a:alpha val="92000"/>
                </a:srgbClr>
              </a:gs>
              <a:gs pos="50000">
                <a:srgbClr val="F3F7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020336" y="283911"/>
            <a:ext cx="2151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信息门户</a:t>
            </a:r>
            <a:endParaRPr lang="zh-CN" altLang="en-US" sz="2800" dirty="0">
              <a:solidFill>
                <a:srgbClr val="165878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859955" y="778295"/>
            <a:ext cx="2472090" cy="57674"/>
            <a:chOff x="4859955" y="745637"/>
            <a:chExt cx="2472090" cy="57674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4859955" y="774473"/>
              <a:ext cx="2472090" cy="0"/>
            </a:xfrm>
            <a:prstGeom prst="line">
              <a:avLst/>
            </a:prstGeom>
            <a:ln w="12700">
              <a:gradFill>
                <a:gsLst>
                  <a:gs pos="0">
                    <a:srgbClr val="165878">
                      <a:alpha val="0"/>
                    </a:srgbClr>
                  </a:gs>
                  <a:gs pos="5300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6067163" y="745637"/>
              <a:ext cx="57674" cy="57674"/>
            </a:xfrm>
            <a:prstGeom prst="ellipse">
              <a:avLst/>
            </a:prstGeom>
            <a:solidFill>
              <a:srgbClr val="F3F7F8"/>
            </a:solidFill>
            <a:ln>
              <a:solidFill>
                <a:srgbClr val="1658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45" name="椭圆 44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287233" y="860970"/>
            <a:ext cx="1736391" cy="430445"/>
            <a:chOff x="1184638" y="4391022"/>
            <a:chExt cx="1621945" cy="369332"/>
          </a:xfrm>
        </p:grpSpPr>
        <p:sp>
          <p:nvSpPr>
            <p:cNvPr id="70" name="矩形 69"/>
            <p:cNvSpPr/>
            <p:nvPr/>
          </p:nvSpPr>
          <p:spPr>
            <a:xfrm>
              <a:off x="1184638" y="4391022"/>
              <a:ext cx="1621945" cy="3693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2010601030101010101" pitchFamily="2" charset="-122"/>
              </a:endParaRPr>
            </a:p>
          </p:txBody>
        </p:sp>
        <p:sp>
          <p:nvSpPr>
            <p:cNvPr id="71" name="文本框 59"/>
            <p:cNvSpPr txBox="1"/>
            <p:nvPr/>
          </p:nvSpPr>
          <p:spPr>
            <a:xfrm>
              <a:off x="1217968" y="4391022"/>
              <a:ext cx="1555284" cy="316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 smtClean="0">
                  <a:solidFill>
                    <a:schemeClr val="bg1"/>
                  </a:solidFill>
                  <a:latin typeface="Arial" panose="020B0604020202020204"/>
                  <a:ea typeface="方正黑体简体" panose="02010601030101010101" pitchFamily="2" charset="-122"/>
                  <a:cs typeface="Arial" panose="020B0604020202020204"/>
                </a:rPr>
                <a:t>找回密码</a:t>
              </a:r>
              <a:endParaRPr lang="zh-CN" altLang="en-US" b="1" dirty="0">
                <a:solidFill>
                  <a:schemeClr val="bg1"/>
                </a:solidFill>
                <a:latin typeface="Arial" panose="020B0604020202020204"/>
                <a:ea typeface="方正黑体简体" panose="02010601030101010101" pitchFamily="2" charset="-122"/>
                <a:cs typeface="Arial" panose="020B0604020202020204"/>
              </a:endParaRPr>
            </a:p>
          </p:txBody>
        </p:sp>
      </p:grpSp>
      <p:sp>
        <p:nvSpPr>
          <p:cNvPr id="72" name="矩形 71"/>
          <p:cNvSpPr/>
          <p:nvPr/>
        </p:nvSpPr>
        <p:spPr>
          <a:xfrm>
            <a:off x="459888" y="5900508"/>
            <a:ext cx="11118702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54000">
              <a:lnSpc>
                <a:spcPts val="2200"/>
              </a:lnSpc>
            </a:pPr>
            <a:r>
              <a:rPr lang="zh-CN" altLang="en-US" sz="1600" dirty="0" smtClean="0">
                <a:solidFill>
                  <a:srgbClr val="165878"/>
                </a:solidFill>
                <a:ea typeface="思源黑体 Normal" panose="020B0400000000000000" pitchFamily="34" charset="-122"/>
              </a:rPr>
              <a:t>登录企业邮箱，打开取回密码邮件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54" name="任意多边形: 形状 53"/>
          <p:cNvSpPr/>
          <p:nvPr/>
        </p:nvSpPr>
        <p:spPr>
          <a:xfrm>
            <a:off x="185085" y="1482888"/>
            <a:ext cx="11839275" cy="4343395"/>
          </a:xfrm>
          <a:custGeom>
            <a:avLst/>
            <a:gdLst>
              <a:gd name="connsiteX0" fmla="*/ 0 w 12192000"/>
              <a:gd name="connsiteY0" fmla="*/ 0 h 4343395"/>
              <a:gd name="connsiteX1" fmla="*/ 5942936 w 12192000"/>
              <a:gd name="connsiteY1" fmla="*/ 0 h 4343395"/>
              <a:gd name="connsiteX2" fmla="*/ 6096000 w 12192000"/>
              <a:gd name="connsiteY2" fmla="*/ 192835 h 4343395"/>
              <a:gd name="connsiteX3" fmla="*/ 6249064 w 12192000"/>
              <a:gd name="connsiteY3" fmla="*/ 0 h 4343395"/>
              <a:gd name="connsiteX4" fmla="*/ 12192000 w 12192000"/>
              <a:gd name="connsiteY4" fmla="*/ 0 h 4343395"/>
              <a:gd name="connsiteX5" fmla="*/ 12192000 w 12192000"/>
              <a:gd name="connsiteY5" fmla="*/ 4343395 h 4343395"/>
              <a:gd name="connsiteX6" fmla="*/ 0 w 12192000"/>
              <a:gd name="connsiteY6" fmla="*/ 4343395 h 434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3395">
                <a:moveTo>
                  <a:pt x="0" y="0"/>
                </a:moveTo>
                <a:lnTo>
                  <a:pt x="5942936" y="0"/>
                </a:lnTo>
                <a:lnTo>
                  <a:pt x="6096000" y="192835"/>
                </a:lnTo>
                <a:lnTo>
                  <a:pt x="6249064" y="0"/>
                </a:lnTo>
                <a:lnTo>
                  <a:pt x="12192000" y="0"/>
                </a:lnTo>
                <a:lnTo>
                  <a:pt x="12192000" y="4343395"/>
                </a:lnTo>
                <a:lnTo>
                  <a:pt x="0" y="43433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96900" sx="102000" sy="102000" algn="ctr" rotWithShape="0">
              <a:srgbClr val="16587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130" r="34712"/>
          <a:stretch>
            <a:fillRect/>
          </a:stretch>
        </p:blipFill>
        <p:spPr>
          <a:xfrm>
            <a:off x="519546" y="1668101"/>
            <a:ext cx="11424518" cy="3857143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3959674"/>
            <a:ext cx="12192000" cy="291983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6879506"/>
          </a:xfrm>
          <a:prstGeom prst="rect">
            <a:avLst/>
          </a:prstGeom>
          <a:gradFill>
            <a:gsLst>
              <a:gs pos="100000">
                <a:srgbClr val="F3F7F8">
                  <a:alpha val="80000"/>
                </a:srgbClr>
              </a:gs>
              <a:gs pos="83000">
                <a:srgbClr val="F3F7F8">
                  <a:alpha val="92000"/>
                </a:srgbClr>
              </a:gs>
              <a:gs pos="50000">
                <a:srgbClr val="F3F7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020336" y="283911"/>
            <a:ext cx="2151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信息门户</a:t>
            </a:r>
            <a:endParaRPr lang="zh-CN" altLang="en-US" sz="2800" dirty="0">
              <a:solidFill>
                <a:srgbClr val="165878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859955" y="778295"/>
            <a:ext cx="2472090" cy="57674"/>
            <a:chOff x="4859955" y="745637"/>
            <a:chExt cx="2472090" cy="57674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4859955" y="774473"/>
              <a:ext cx="2472090" cy="0"/>
            </a:xfrm>
            <a:prstGeom prst="line">
              <a:avLst/>
            </a:prstGeom>
            <a:ln w="12700">
              <a:gradFill>
                <a:gsLst>
                  <a:gs pos="0">
                    <a:srgbClr val="165878">
                      <a:alpha val="0"/>
                    </a:srgbClr>
                  </a:gs>
                  <a:gs pos="5300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6067163" y="745637"/>
              <a:ext cx="57674" cy="57674"/>
            </a:xfrm>
            <a:prstGeom prst="ellipse">
              <a:avLst/>
            </a:prstGeom>
            <a:solidFill>
              <a:srgbClr val="F3F7F8"/>
            </a:solidFill>
            <a:ln>
              <a:solidFill>
                <a:srgbClr val="1658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45" name="椭圆 44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287233" y="860970"/>
            <a:ext cx="1736391" cy="430445"/>
            <a:chOff x="1184638" y="4391022"/>
            <a:chExt cx="1621945" cy="369332"/>
          </a:xfrm>
        </p:grpSpPr>
        <p:sp>
          <p:nvSpPr>
            <p:cNvPr id="70" name="矩形 69"/>
            <p:cNvSpPr/>
            <p:nvPr/>
          </p:nvSpPr>
          <p:spPr>
            <a:xfrm>
              <a:off x="1184638" y="4391022"/>
              <a:ext cx="1621945" cy="3693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2010601030101010101" pitchFamily="2" charset="-122"/>
              </a:endParaRPr>
            </a:p>
          </p:txBody>
        </p:sp>
        <p:sp>
          <p:nvSpPr>
            <p:cNvPr id="71" name="文本框 59"/>
            <p:cNvSpPr txBox="1"/>
            <p:nvPr/>
          </p:nvSpPr>
          <p:spPr>
            <a:xfrm>
              <a:off x="1217968" y="4391022"/>
              <a:ext cx="1555284" cy="316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 smtClean="0">
                  <a:solidFill>
                    <a:schemeClr val="bg1"/>
                  </a:solidFill>
                  <a:latin typeface="Arial" panose="020B0604020202020204"/>
                  <a:ea typeface="方正黑体简体" panose="02010601030101010101" pitchFamily="2" charset="-122"/>
                  <a:cs typeface="Arial" panose="020B0604020202020204"/>
                </a:rPr>
                <a:t>找回密码</a:t>
              </a:r>
              <a:endParaRPr lang="zh-CN" altLang="en-US" b="1" dirty="0">
                <a:solidFill>
                  <a:schemeClr val="bg1"/>
                </a:solidFill>
                <a:latin typeface="Arial" panose="020B0604020202020204"/>
                <a:ea typeface="方正黑体简体" panose="02010601030101010101" pitchFamily="2" charset="-122"/>
                <a:cs typeface="Arial" panose="020B0604020202020204"/>
              </a:endParaRPr>
            </a:p>
          </p:txBody>
        </p:sp>
      </p:grpSp>
      <p:sp>
        <p:nvSpPr>
          <p:cNvPr id="72" name="矩形 71"/>
          <p:cNvSpPr/>
          <p:nvPr/>
        </p:nvSpPr>
        <p:spPr>
          <a:xfrm>
            <a:off x="459888" y="5900508"/>
            <a:ext cx="11118702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54000">
              <a:lnSpc>
                <a:spcPts val="2200"/>
              </a:lnSpc>
            </a:pPr>
            <a:r>
              <a:rPr lang="zh-CN" altLang="en-US" sz="1600" dirty="0" smtClean="0">
                <a:solidFill>
                  <a:srgbClr val="165878"/>
                </a:solidFill>
                <a:ea typeface="思源黑体 Normal" panose="020B0400000000000000" pitchFamily="34" charset="-122"/>
              </a:rPr>
              <a:t>登录企业邮箱，打开取回密码邮件，点击下方的密码重置链接，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54" name="任意多边形: 形状 53"/>
          <p:cNvSpPr/>
          <p:nvPr/>
        </p:nvSpPr>
        <p:spPr>
          <a:xfrm>
            <a:off x="185085" y="1482888"/>
            <a:ext cx="11839275" cy="4343395"/>
          </a:xfrm>
          <a:custGeom>
            <a:avLst/>
            <a:gdLst>
              <a:gd name="connsiteX0" fmla="*/ 0 w 12192000"/>
              <a:gd name="connsiteY0" fmla="*/ 0 h 4343395"/>
              <a:gd name="connsiteX1" fmla="*/ 5942936 w 12192000"/>
              <a:gd name="connsiteY1" fmla="*/ 0 h 4343395"/>
              <a:gd name="connsiteX2" fmla="*/ 6096000 w 12192000"/>
              <a:gd name="connsiteY2" fmla="*/ 192835 h 4343395"/>
              <a:gd name="connsiteX3" fmla="*/ 6249064 w 12192000"/>
              <a:gd name="connsiteY3" fmla="*/ 0 h 4343395"/>
              <a:gd name="connsiteX4" fmla="*/ 12192000 w 12192000"/>
              <a:gd name="connsiteY4" fmla="*/ 0 h 4343395"/>
              <a:gd name="connsiteX5" fmla="*/ 12192000 w 12192000"/>
              <a:gd name="connsiteY5" fmla="*/ 4343395 h 4343395"/>
              <a:gd name="connsiteX6" fmla="*/ 0 w 12192000"/>
              <a:gd name="connsiteY6" fmla="*/ 4343395 h 434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3395">
                <a:moveTo>
                  <a:pt x="0" y="0"/>
                </a:moveTo>
                <a:lnTo>
                  <a:pt x="5942936" y="0"/>
                </a:lnTo>
                <a:lnTo>
                  <a:pt x="6096000" y="192835"/>
                </a:lnTo>
                <a:lnTo>
                  <a:pt x="6249064" y="0"/>
                </a:lnTo>
                <a:lnTo>
                  <a:pt x="12192000" y="0"/>
                </a:lnTo>
                <a:lnTo>
                  <a:pt x="12192000" y="4343395"/>
                </a:lnTo>
                <a:lnTo>
                  <a:pt x="0" y="43433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96900" sx="102000" sy="102000" algn="ctr" rotWithShape="0">
              <a:srgbClr val="16587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85" y="1696939"/>
            <a:ext cx="10916103" cy="3975566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3959674"/>
            <a:ext cx="12192000" cy="291983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6879506"/>
          </a:xfrm>
          <a:prstGeom prst="rect">
            <a:avLst/>
          </a:prstGeom>
          <a:gradFill>
            <a:gsLst>
              <a:gs pos="100000">
                <a:srgbClr val="F3F7F8">
                  <a:alpha val="80000"/>
                </a:srgbClr>
              </a:gs>
              <a:gs pos="83000">
                <a:srgbClr val="F3F7F8">
                  <a:alpha val="92000"/>
                </a:srgbClr>
              </a:gs>
              <a:gs pos="50000">
                <a:srgbClr val="F3F7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020336" y="283911"/>
            <a:ext cx="2151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信息门户</a:t>
            </a:r>
            <a:endParaRPr lang="zh-CN" altLang="en-US" sz="2800" dirty="0">
              <a:solidFill>
                <a:srgbClr val="165878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859955" y="778295"/>
            <a:ext cx="2472090" cy="57674"/>
            <a:chOff x="4859955" y="745637"/>
            <a:chExt cx="2472090" cy="57674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4859955" y="774473"/>
              <a:ext cx="2472090" cy="0"/>
            </a:xfrm>
            <a:prstGeom prst="line">
              <a:avLst/>
            </a:prstGeom>
            <a:ln w="12700">
              <a:gradFill>
                <a:gsLst>
                  <a:gs pos="0">
                    <a:srgbClr val="165878">
                      <a:alpha val="0"/>
                    </a:srgbClr>
                  </a:gs>
                  <a:gs pos="5300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6067163" y="745637"/>
              <a:ext cx="57674" cy="57674"/>
            </a:xfrm>
            <a:prstGeom prst="ellipse">
              <a:avLst/>
            </a:prstGeom>
            <a:solidFill>
              <a:srgbClr val="F3F7F8"/>
            </a:solidFill>
            <a:ln>
              <a:solidFill>
                <a:srgbClr val="1658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45" name="椭圆 44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287233" y="860970"/>
            <a:ext cx="1736391" cy="430445"/>
            <a:chOff x="1184638" y="4391022"/>
            <a:chExt cx="1621945" cy="369332"/>
          </a:xfrm>
        </p:grpSpPr>
        <p:sp>
          <p:nvSpPr>
            <p:cNvPr id="70" name="矩形 69"/>
            <p:cNvSpPr/>
            <p:nvPr/>
          </p:nvSpPr>
          <p:spPr>
            <a:xfrm>
              <a:off x="1184638" y="4391022"/>
              <a:ext cx="1621945" cy="3693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2010601030101010101" pitchFamily="2" charset="-122"/>
              </a:endParaRPr>
            </a:p>
          </p:txBody>
        </p:sp>
        <p:sp>
          <p:nvSpPr>
            <p:cNvPr id="71" name="文本框 59"/>
            <p:cNvSpPr txBox="1"/>
            <p:nvPr/>
          </p:nvSpPr>
          <p:spPr>
            <a:xfrm>
              <a:off x="1217968" y="4391022"/>
              <a:ext cx="1555284" cy="316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 smtClean="0">
                  <a:solidFill>
                    <a:schemeClr val="bg1"/>
                  </a:solidFill>
                  <a:latin typeface="Arial" panose="020B0604020202020204"/>
                  <a:ea typeface="方正黑体简体" panose="02010601030101010101" pitchFamily="2" charset="-122"/>
                  <a:cs typeface="Arial" panose="020B0604020202020204"/>
                </a:rPr>
                <a:t>找回密码</a:t>
              </a:r>
              <a:endParaRPr lang="zh-CN" altLang="en-US" b="1" dirty="0">
                <a:solidFill>
                  <a:schemeClr val="bg1"/>
                </a:solidFill>
                <a:latin typeface="Arial" panose="020B0604020202020204"/>
                <a:ea typeface="方正黑体简体" panose="02010601030101010101" pitchFamily="2" charset="-122"/>
                <a:cs typeface="Arial" panose="020B0604020202020204"/>
              </a:endParaRPr>
            </a:p>
          </p:txBody>
        </p:sp>
      </p:grpSp>
      <p:sp>
        <p:nvSpPr>
          <p:cNvPr id="72" name="矩形 71"/>
          <p:cNvSpPr/>
          <p:nvPr/>
        </p:nvSpPr>
        <p:spPr>
          <a:xfrm>
            <a:off x="459888" y="5900508"/>
            <a:ext cx="11118702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54000">
              <a:lnSpc>
                <a:spcPts val="2200"/>
              </a:lnSpc>
            </a:pPr>
            <a:r>
              <a:rPr lang="zh-CN" altLang="en-US" sz="1600" dirty="0" smtClean="0">
                <a:solidFill>
                  <a:srgbClr val="165878"/>
                </a:solidFill>
                <a:ea typeface="思源黑体 Normal" panose="020B0400000000000000" pitchFamily="34" charset="-122"/>
              </a:rPr>
              <a:t>在重置密码页面设置新的密码，并点击继续即可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54" name="任意多边形: 形状 53"/>
          <p:cNvSpPr/>
          <p:nvPr/>
        </p:nvSpPr>
        <p:spPr>
          <a:xfrm>
            <a:off x="185085" y="1482888"/>
            <a:ext cx="11839275" cy="4343395"/>
          </a:xfrm>
          <a:custGeom>
            <a:avLst/>
            <a:gdLst>
              <a:gd name="connsiteX0" fmla="*/ 0 w 12192000"/>
              <a:gd name="connsiteY0" fmla="*/ 0 h 4343395"/>
              <a:gd name="connsiteX1" fmla="*/ 5942936 w 12192000"/>
              <a:gd name="connsiteY1" fmla="*/ 0 h 4343395"/>
              <a:gd name="connsiteX2" fmla="*/ 6096000 w 12192000"/>
              <a:gd name="connsiteY2" fmla="*/ 192835 h 4343395"/>
              <a:gd name="connsiteX3" fmla="*/ 6249064 w 12192000"/>
              <a:gd name="connsiteY3" fmla="*/ 0 h 4343395"/>
              <a:gd name="connsiteX4" fmla="*/ 12192000 w 12192000"/>
              <a:gd name="connsiteY4" fmla="*/ 0 h 4343395"/>
              <a:gd name="connsiteX5" fmla="*/ 12192000 w 12192000"/>
              <a:gd name="connsiteY5" fmla="*/ 4343395 h 4343395"/>
              <a:gd name="connsiteX6" fmla="*/ 0 w 12192000"/>
              <a:gd name="connsiteY6" fmla="*/ 4343395 h 434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3395">
                <a:moveTo>
                  <a:pt x="0" y="0"/>
                </a:moveTo>
                <a:lnTo>
                  <a:pt x="5942936" y="0"/>
                </a:lnTo>
                <a:lnTo>
                  <a:pt x="6096000" y="192835"/>
                </a:lnTo>
                <a:lnTo>
                  <a:pt x="6249064" y="0"/>
                </a:lnTo>
                <a:lnTo>
                  <a:pt x="12192000" y="0"/>
                </a:lnTo>
                <a:lnTo>
                  <a:pt x="12192000" y="4343395"/>
                </a:lnTo>
                <a:lnTo>
                  <a:pt x="0" y="43433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96900" sx="102000" sy="102000" algn="ctr" rotWithShape="0">
              <a:srgbClr val="16587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382" y="1762638"/>
            <a:ext cx="8685714" cy="3533333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79506"/>
          </a:xfrm>
          <a:prstGeom prst="rect">
            <a:avLst/>
          </a:prstGeom>
          <a:gradFill>
            <a:gsLst>
              <a:gs pos="100000">
                <a:srgbClr val="F3F7F8">
                  <a:alpha val="80000"/>
                </a:srgbClr>
              </a:gs>
              <a:gs pos="83000">
                <a:srgbClr val="F3F7F8">
                  <a:alpha val="92000"/>
                </a:srgbClr>
              </a:gs>
              <a:gs pos="50000">
                <a:srgbClr val="F3F7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4859955" y="778295"/>
            <a:ext cx="2472090" cy="57674"/>
            <a:chOff x="4859955" y="745637"/>
            <a:chExt cx="2472090" cy="57674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4859955" y="774473"/>
              <a:ext cx="2472090" cy="0"/>
            </a:xfrm>
            <a:prstGeom prst="line">
              <a:avLst/>
            </a:prstGeom>
            <a:ln w="12700">
              <a:gradFill>
                <a:gsLst>
                  <a:gs pos="0">
                    <a:srgbClr val="165878">
                      <a:alpha val="0"/>
                    </a:srgbClr>
                  </a:gs>
                  <a:gs pos="5300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6067163" y="745637"/>
              <a:ext cx="57674" cy="57674"/>
            </a:xfrm>
            <a:prstGeom prst="ellipse">
              <a:avLst/>
            </a:prstGeom>
            <a:solidFill>
              <a:srgbClr val="F3F7F8"/>
            </a:solidFill>
            <a:ln>
              <a:solidFill>
                <a:srgbClr val="1658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45" name="椭圆 44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9" name="文本框 5"/>
          <p:cNvSpPr txBox="1"/>
          <p:nvPr/>
        </p:nvSpPr>
        <p:spPr>
          <a:xfrm>
            <a:off x="5020336" y="283911"/>
            <a:ext cx="2151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信息门户</a:t>
            </a:r>
            <a:endParaRPr lang="zh-CN" altLang="en-US" sz="2800" dirty="0">
              <a:solidFill>
                <a:srgbClr val="165878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1312133" y="1446106"/>
            <a:ext cx="2464000" cy="4711542"/>
            <a:chOff x="1540733" y="2049865"/>
            <a:chExt cx="2290553" cy="4711542"/>
          </a:xfrm>
        </p:grpSpPr>
        <p:sp>
          <p:nvSpPr>
            <p:cNvPr id="63" name="Shape 1452"/>
            <p:cNvSpPr/>
            <p:nvPr/>
          </p:nvSpPr>
          <p:spPr>
            <a:xfrm>
              <a:off x="1540733" y="2888056"/>
              <a:ext cx="2290553" cy="3873351"/>
            </a:xfrm>
            <a:prstGeom prst="roundRect">
              <a:avLst>
                <a:gd name="adj" fmla="val 6924"/>
              </a:avLst>
            </a:prstGeom>
            <a:ln w="12700">
              <a:solidFill>
                <a:srgbClr val="A6AAA9"/>
              </a:solidFill>
              <a:miter lim="400000"/>
            </a:ln>
          </p:spPr>
          <p:txBody>
            <a:bodyPr lIns="19032" tIns="19032" rIns="19032" bIns="19032" anchor="ctr"/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3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8" name="Shape 1460"/>
            <p:cNvSpPr/>
            <p:nvPr/>
          </p:nvSpPr>
          <p:spPr>
            <a:xfrm>
              <a:off x="1842935" y="2049865"/>
              <a:ext cx="1686147" cy="1686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anchor="ctr"/>
            <a:lstStyle/>
            <a:p>
              <a:pPr algn="ctr" defTabSz="912495"/>
              <a:endParaRPr>
                <a:solidFill>
                  <a:srgbClr val="FFFFFF"/>
                </a:solidFill>
                <a:latin typeface="Roboto Light"/>
                <a:ea typeface="方正黑体简体" panose="02010601030101010101" pitchFamily="2" charset="-122"/>
                <a:sym typeface="+mn-lt"/>
              </a:endParaRPr>
            </a:p>
          </p:txBody>
        </p:sp>
        <p:grpSp>
          <p:nvGrpSpPr>
            <p:cNvPr id="80" name="Group 20"/>
            <p:cNvGrpSpPr/>
            <p:nvPr/>
          </p:nvGrpSpPr>
          <p:grpSpPr>
            <a:xfrm>
              <a:off x="1770771" y="2090058"/>
              <a:ext cx="473550" cy="473550"/>
              <a:chOff x="1369087" y="2088729"/>
              <a:chExt cx="474017" cy="474016"/>
            </a:xfrm>
          </p:grpSpPr>
          <p:sp>
            <p:nvSpPr>
              <p:cNvPr id="85" name="Shape 1463"/>
              <p:cNvSpPr/>
              <p:nvPr/>
            </p:nvSpPr>
            <p:spPr>
              <a:xfrm>
                <a:off x="1369087" y="2088729"/>
                <a:ext cx="474017" cy="474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E8F0E"/>
              </a:solidFill>
              <a:ln>
                <a:noFill/>
              </a:ln>
            </p:spPr>
            <p:txBody>
              <a:bodyPr anchor="ctr"/>
              <a:lstStyle/>
              <a:p>
                <a:pPr algn="ctr" defTabSz="912495"/>
                <a:endParaRPr dirty="0">
                  <a:solidFill>
                    <a:srgbClr val="FFFFFF"/>
                  </a:solidFill>
                  <a:latin typeface="Roboto Light"/>
                  <a:ea typeface="方正黑体简体" panose="02010601030101010101" pitchFamily="2" charset="-122"/>
                  <a:sym typeface="+mn-lt"/>
                </a:endParaRPr>
              </a:p>
            </p:txBody>
          </p:sp>
          <p:sp>
            <p:nvSpPr>
              <p:cNvPr id="86" name="Shape 1464"/>
              <p:cNvSpPr/>
              <p:nvPr/>
            </p:nvSpPr>
            <p:spPr>
              <a:xfrm>
                <a:off x="1477567" y="2232573"/>
                <a:ext cx="231656" cy="1863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0" h="21363" extrusionOk="0">
                    <a:moveTo>
                      <a:pt x="7274" y="21020"/>
                    </a:moveTo>
                    <a:cubicBezTo>
                      <a:pt x="7274" y="21376"/>
                      <a:pt x="7435" y="21475"/>
                      <a:pt x="7659" y="21222"/>
                    </a:cubicBezTo>
                    <a:cubicBezTo>
                      <a:pt x="7951" y="20894"/>
                      <a:pt x="10973" y="17529"/>
                      <a:pt x="10973" y="17529"/>
                    </a:cubicBezTo>
                    <a:lnTo>
                      <a:pt x="7274" y="15153"/>
                    </a:lnTo>
                    <a:cubicBezTo>
                      <a:pt x="7274" y="15153"/>
                      <a:pt x="7274" y="21020"/>
                      <a:pt x="7274" y="21020"/>
                    </a:cubicBezTo>
                    <a:close/>
                    <a:moveTo>
                      <a:pt x="20812" y="50"/>
                    </a:moveTo>
                    <a:cubicBezTo>
                      <a:pt x="20412" y="224"/>
                      <a:pt x="667" y="8860"/>
                      <a:pt x="277" y="9030"/>
                    </a:cubicBezTo>
                    <a:cubicBezTo>
                      <a:pt x="-53" y="9174"/>
                      <a:pt x="-126" y="9528"/>
                      <a:pt x="266" y="9723"/>
                    </a:cubicBezTo>
                    <a:cubicBezTo>
                      <a:pt x="733" y="9955"/>
                      <a:pt x="4681" y="11919"/>
                      <a:pt x="4681" y="11919"/>
                    </a:cubicBezTo>
                    <a:lnTo>
                      <a:pt x="4681" y="11919"/>
                    </a:lnTo>
                    <a:lnTo>
                      <a:pt x="7298" y="13221"/>
                    </a:lnTo>
                    <a:cubicBezTo>
                      <a:pt x="7298" y="13221"/>
                      <a:pt x="19903" y="1732"/>
                      <a:pt x="20073" y="1577"/>
                    </a:cubicBezTo>
                    <a:cubicBezTo>
                      <a:pt x="20246" y="1420"/>
                      <a:pt x="20443" y="1713"/>
                      <a:pt x="20319" y="1881"/>
                    </a:cubicBezTo>
                    <a:cubicBezTo>
                      <a:pt x="20194" y="2050"/>
                      <a:pt x="11163" y="14170"/>
                      <a:pt x="11163" y="14170"/>
                    </a:cubicBezTo>
                    <a:cubicBezTo>
                      <a:pt x="11163" y="14170"/>
                      <a:pt x="11163" y="14170"/>
                      <a:pt x="11163" y="14171"/>
                    </a:cubicBezTo>
                    <a:lnTo>
                      <a:pt x="10637" y="14898"/>
                    </a:lnTo>
                    <a:lnTo>
                      <a:pt x="11333" y="15363"/>
                    </a:lnTo>
                    <a:lnTo>
                      <a:pt x="11333" y="15363"/>
                    </a:lnTo>
                    <a:cubicBezTo>
                      <a:pt x="11333" y="15363"/>
                      <a:pt x="16742" y="18976"/>
                      <a:pt x="17127" y="19234"/>
                    </a:cubicBezTo>
                    <a:cubicBezTo>
                      <a:pt x="17464" y="19459"/>
                      <a:pt x="17904" y="19272"/>
                      <a:pt x="18001" y="18750"/>
                    </a:cubicBezTo>
                    <a:cubicBezTo>
                      <a:pt x="18117" y="18135"/>
                      <a:pt x="21310" y="1052"/>
                      <a:pt x="21382" y="671"/>
                    </a:cubicBezTo>
                    <a:cubicBezTo>
                      <a:pt x="21474" y="177"/>
                      <a:pt x="21211" y="-125"/>
                      <a:pt x="20812" y="5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3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黑体简体" panose="02010601030101010101" pitchFamily="2" charset="-122"/>
                  <a:ea typeface="方正黑体简体" panose="02010601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1" name="Text Placeholder 5"/>
            <p:cNvSpPr txBox="1"/>
            <p:nvPr/>
          </p:nvSpPr>
          <p:spPr>
            <a:xfrm>
              <a:off x="2032517" y="2698121"/>
              <a:ext cx="1306982" cy="389635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  <a:defRPr/>
              </a:pPr>
              <a:r>
                <a:rPr lang="zh-CN" altLang="en-US" sz="2400" b="1" dirty="0" smtClean="0">
                  <a:solidFill>
                    <a:prstClr val="white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  <a:cs typeface="+mn-ea"/>
                  <a:sym typeface="+mn-lt"/>
                </a:rPr>
                <a:t>集成展示类</a:t>
              </a:r>
              <a:endParaRPr lang="zh-CN" altLang="en-US" sz="2400" b="1" dirty="0">
                <a:solidFill>
                  <a:prstClr val="white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endParaRPr>
            </a:p>
          </p:txBody>
        </p:sp>
        <p:grpSp>
          <p:nvGrpSpPr>
            <p:cNvPr id="82" name="组合 81"/>
            <p:cNvGrpSpPr/>
            <p:nvPr/>
          </p:nvGrpSpPr>
          <p:grpSpPr>
            <a:xfrm>
              <a:off x="1540733" y="3777370"/>
              <a:ext cx="2290553" cy="2308324"/>
              <a:chOff x="810699" y="4342168"/>
              <a:chExt cx="2290553" cy="2308324"/>
            </a:xfrm>
          </p:grpSpPr>
          <p:sp>
            <p:nvSpPr>
              <p:cNvPr id="83" name="文本框 28"/>
              <p:cNvSpPr txBox="1"/>
              <p:nvPr/>
            </p:nvSpPr>
            <p:spPr>
              <a:xfrm>
                <a:off x="912500" y="4342168"/>
                <a:ext cx="211666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1.</a:t>
                </a:r>
                <a:r>
                  <a:rPr lang="zh-CN" alt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人事系统工资查询；</a:t>
                </a:r>
                <a:endPara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  <a:p>
                <a:r>
                  <a:rPr lang="en-US" altLang="zh-CN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2.</a:t>
                </a:r>
                <a:r>
                  <a:rPr lang="zh-CN" alt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校园官网通知公告、校内新闻；</a:t>
                </a:r>
                <a:endPara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  <a:p>
                <a:r>
                  <a:rPr lang="en-US" altLang="zh-CN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3.</a:t>
                </a:r>
                <a:r>
                  <a:rPr lang="zh-CN" alt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一卡通系统消费记录、收支明细、一卡通信息查询、挂失；</a:t>
                </a:r>
                <a:endPara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  <a:p>
                <a:r>
                  <a:rPr lang="en-US" altLang="zh-CN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4.</a:t>
                </a:r>
                <a:r>
                  <a:rPr lang="zh-CN" alt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教务系统课表、成绩查询等（暂缓开通）；</a:t>
                </a:r>
                <a:endPara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  <a:p>
                <a:r>
                  <a:rPr lang="en-US" altLang="zh-CN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5.</a:t>
                </a:r>
                <a:r>
                  <a:rPr lang="zh-CN" alt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图书借阅记录查询；</a:t>
                </a:r>
                <a:endPara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  <p:sp>
            <p:nvSpPr>
              <p:cNvPr id="84" name="矩形 83"/>
              <p:cNvSpPr/>
              <p:nvPr/>
            </p:nvSpPr>
            <p:spPr>
              <a:xfrm>
                <a:off x="810699" y="5259266"/>
                <a:ext cx="2290553" cy="2914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endPara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</p:grpSp>
      </p:grpSp>
      <p:grpSp>
        <p:nvGrpSpPr>
          <p:cNvPr id="87" name="组合 86"/>
          <p:cNvGrpSpPr/>
          <p:nvPr/>
        </p:nvGrpSpPr>
        <p:grpSpPr>
          <a:xfrm>
            <a:off x="4950722" y="1431673"/>
            <a:ext cx="2559211" cy="4711542"/>
            <a:chOff x="4950722" y="2049865"/>
            <a:chExt cx="2290555" cy="4711542"/>
          </a:xfrm>
        </p:grpSpPr>
        <p:sp>
          <p:nvSpPr>
            <p:cNvPr id="88" name="Shape 1454"/>
            <p:cNvSpPr/>
            <p:nvPr/>
          </p:nvSpPr>
          <p:spPr>
            <a:xfrm>
              <a:off x="4950722" y="2888057"/>
              <a:ext cx="2290555" cy="3873350"/>
            </a:xfrm>
            <a:prstGeom prst="roundRect">
              <a:avLst>
                <a:gd name="adj" fmla="val 6924"/>
              </a:avLst>
            </a:prstGeom>
            <a:ln w="12700">
              <a:solidFill>
                <a:srgbClr val="A6AAA9"/>
              </a:solidFill>
              <a:miter lim="400000"/>
            </a:ln>
          </p:spPr>
          <p:txBody>
            <a:bodyPr lIns="19032" tIns="19032" rIns="19032" bIns="19032" anchor="ctr"/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3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9" name="Shape 1465"/>
            <p:cNvSpPr/>
            <p:nvPr/>
          </p:nvSpPr>
          <p:spPr>
            <a:xfrm>
              <a:off x="5252927" y="2049865"/>
              <a:ext cx="1686147" cy="1686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anchor="ctr"/>
            <a:lstStyle/>
            <a:p>
              <a:pPr algn="ctr" defTabSz="912495"/>
              <a:endParaRPr>
                <a:solidFill>
                  <a:srgbClr val="FFFFFF"/>
                </a:solidFill>
                <a:latin typeface="Roboto Light"/>
                <a:ea typeface="方正黑体简体" panose="02010601030101010101" pitchFamily="2" charset="-122"/>
                <a:sym typeface="+mn-lt"/>
              </a:endParaRPr>
            </a:p>
          </p:txBody>
        </p:sp>
        <p:grpSp>
          <p:nvGrpSpPr>
            <p:cNvPr id="90" name="Group 32"/>
            <p:cNvGrpSpPr/>
            <p:nvPr/>
          </p:nvGrpSpPr>
          <p:grpSpPr>
            <a:xfrm>
              <a:off x="5170945" y="2090056"/>
              <a:ext cx="473550" cy="473550"/>
              <a:chOff x="3906591" y="2088732"/>
              <a:chExt cx="474017" cy="474017"/>
            </a:xfrm>
          </p:grpSpPr>
          <p:sp>
            <p:nvSpPr>
              <p:cNvPr id="93" name="Shape 1474"/>
              <p:cNvSpPr/>
              <p:nvPr/>
            </p:nvSpPr>
            <p:spPr>
              <a:xfrm>
                <a:off x="3906591" y="2088732"/>
                <a:ext cx="474017" cy="474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E8F0E"/>
              </a:solidFill>
              <a:ln>
                <a:noFill/>
              </a:ln>
            </p:spPr>
            <p:txBody>
              <a:bodyPr anchor="ctr"/>
              <a:lstStyle/>
              <a:p>
                <a:pPr algn="ctr" defTabSz="912495"/>
                <a:endParaRPr dirty="0">
                  <a:solidFill>
                    <a:srgbClr val="FFFFFF"/>
                  </a:solidFill>
                  <a:latin typeface="Roboto Light"/>
                  <a:ea typeface="方正黑体简体" panose="02010601030101010101" pitchFamily="2" charset="-122"/>
                  <a:sym typeface="+mn-lt"/>
                </a:endParaRPr>
              </a:p>
            </p:txBody>
          </p:sp>
          <p:grpSp>
            <p:nvGrpSpPr>
              <p:cNvPr id="94" name="Group 1479"/>
              <p:cNvGrpSpPr/>
              <p:nvPr/>
            </p:nvGrpSpPr>
            <p:grpSpPr>
              <a:xfrm>
                <a:off x="4031314" y="2211790"/>
                <a:ext cx="199171" cy="186335"/>
                <a:chOff x="0" y="0"/>
                <a:chExt cx="398340" cy="372667"/>
              </a:xfrm>
            </p:grpSpPr>
            <p:sp>
              <p:nvSpPr>
                <p:cNvPr id="95" name="Shape 1477"/>
                <p:cNvSpPr/>
                <p:nvPr/>
              </p:nvSpPr>
              <p:spPr>
                <a:xfrm>
                  <a:off x="0" y="0"/>
                  <a:ext cx="346395" cy="2419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4" h="21420" extrusionOk="0">
                      <a:moveTo>
                        <a:pt x="21474" y="11049"/>
                      </a:moveTo>
                      <a:lnTo>
                        <a:pt x="18909" y="958"/>
                      </a:lnTo>
                      <a:cubicBezTo>
                        <a:pt x="18720" y="217"/>
                        <a:pt x="18164" y="-180"/>
                        <a:pt x="17669" y="79"/>
                      </a:cubicBezTo>
                      <a:lnTo>
                        <a:pt x="618" y="8962"/>
                      </a:lnTo>
                      <a:cubicBezTo>
                        <a:pt x="123" y="9221"/>
                        <a:pt x="-126" y="10036"/>
                        <a:pt x="64" y="10782"/>
                      </a:cubicBezTo>
                      <a:lnTo>
                        <a:pt x="2769" y="21420"/>
                      </a:lnTo>
                      <a:lnTo>
                        <a:pt x="2769" y="15715"/>
                      </a:lnTo>
                      <a:cubicBezTo>
                        <a:pt x="2769" y="13145"/>
                        <a:pt x="4209" y="11049"/>
                        <a:pt x="5979" y="11049"/>
                      </a:cubicBezTo>
                      <a:lnTo>
                        <a:pt x="10484" y="11049"/>
                      </a:lnTo>
                      <a:lnTo>
                        <a:pt x="15858" y="5663"/>
                      </a:lnTo>
                      <a:lnTo>
                        <a:pt x="18967" y="11049"/>
                      </a:lnTo>
                      <a:cubicBezTo>
                        <a:pt x="18967" y="11049"/>
                        <a:pt x="21474" y="11049"/>
                        <a:pt x="21474" y="110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3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黑体简体" panose="02010601030101010101" pitchFamily="2" charset="-122"/>
                    <a:ea typeface="方正黑体简体" panose="02010601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Shape 1478"/>
                <p:cNvSpPr/>
                <p:nvPr/>
              </p:nvSpPr>
              <p:spPr>
                <a:xfrm>
                  <a:off x="74826" y="149651"/>
                  <a:ext cx="323515" cy="2230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571" y="0"/>
                      </a:moveTo>
                      <a:lnTo>
                        <a:pt x="1028" y="0"/>
                      </a:lnTo>
                      <a:cubicBezTo>
                        <a:pt x="460" y="0"/>
                        <a:pt x="0" y="708"/>
                        <a:pt x="0" y="1571"/>
                      </a:cubicBezTo>
                      <a:lnTo>
                        <a:pt x="0" y="20029"/>
                      </a:lnTo>
                      <a:cubicBezTo>
                        <a:pt x="0" y="20897"/>
                        <a:pt x="460" y="21600"/>
                        <a:pt x="1028" y="21600"/>
                      </a:cubicBezTo>
                      <a:lnTo>
                        <a:pt x="20571" y="21600"/>
                      </a:lnTo>
                      <a:cubicBezTo>
                        <a:pt x="21140" y="21600"/>
                        <a:pt x="21600" y="20897"/>
                        <a:pt x="21600" y="20029"/>
                      </a:cubicBezTo>
                      <a:lnTo>
                        <a:pt x="21600" y="1571"/>
                      </a:lnTo>
                      <a:cubicBezTo>
                        <a:pt x="21600" y="708"/>
                        <a:pt x="21140" y="0"/>
                        <a:pt x="2057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3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黑体简体" panose="02010601030101010101" pitchFamily="2" charset="-122"/>
                    <a:ea typeface="方正黑体简体" panose="02010601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91" name="Text Placeholder 5"/>
            <p:cNvSpPr txBox="1"/>
            <p:nvPr/>
          </p:nvSpPr>
          <p:spPr>
            <a:xfrm>
              <a:off x="5488223" y="2698121"/>
              <a:ext cx="1215554" cy="389635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5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黑体简体" panose="02010601030101010101" pitchFamily="2" charset="-122"/>
                  <a:ea typeface="方正黑体简体" panose="02010601030101010101" pitchFamily="2" charset="-122"/>
                  <a:cs typeface="+mn-ea"/>
                  <a:sym typeface="+mn-lt"/>
                </a:rPr>
                <a:t>应用单点登录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92" name="文本框 31"/>
            <p:cNvSpPr txBox="1"/>
            <p:nvPr/>
          </p:nvSpPr>
          <p:spPr>
            <a:xfrm>
              <a:off x="5416389" y="3956183"/>
              <a:ext cx="135921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1.</a:t>
              </a:r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教务系统；</a:t>
              </a:r>
              <a:endPara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2.</a:t>
              </a:r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学工系统；</a:t>
              </a:r>
              <a:endPara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3.</a:t>
              </a:r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人事系统；</a:t>
              </a:r>
              <a:endPara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4.</a:t>
              </a:r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企业邮箱；</a:t>
              </a:r>
              <a:endPara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5.</a:t>
              </a:r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图书管理；</a:t>
              </a:r>
              <a:endPara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8360712" y="1406051"/>
            <a:ext cx="2290555" cy="4711406"/>
            <a:chOff x="8360712" y="2050001"/>
            <a:chExt cx="2290555" cy="4711406"/>
          </a:xfrm>
        </p:grpSpPr>
        <p:sp>
          <p:nvSpPr>
            <p:cNvPr id="98" name="Shape 1456"/>
            <p:cNvSpPr/>
            <p:nvPr/>
          </p:nvSpPr>
          <p:spPr>
            <a:xfrm>
              <a:off x="8360712" y="2888057"/>
              <a:ext cx="2290555" cy="3873350"/>
            </a:xfrm>
            <a:prstGeom prst="roundRect">
              <a:avLst>
                <a:gd name="adj" fmla="val 6924"/>
              </a:avLst>
            </a:prstGeom>
            <a:ln w="12700">
              <a:solidFill>
                <a:srgbClr val="A6AAA9"/>
              </a:solidFill>
              <a:miter lim="400000"/>
            </a:ln>
          </p:spPr>
          <p:txBody>
            <a:bodyPr lIns="19032" tIns="19032" rIns="19032" bIns="19032" anchor="ctr"/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3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99" name="Shape 1468"/>
            <p:cNvSpPr/>
            <p:nvPr/>
          </p:nvSpPr>
          <p:spPr>
            <a:xfrm>
              <a:off x="8680769" y="2050001"/>
              <a:ext cx="1682692" cy="1682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anchor="ctr"/>
            <a:lstStyle/>
            <a:p>
              <a:pPr algn="ctr" defTabSz="912495"/>
              <a:endParaRPr>
                <a:solidFill>
                  <a:srgbClr val="FFFFFF"/>
                </a:solidFill>
                <a:latin typeface="Roboto Light"/>
                <a:ea typeface="方正黑体简体" panose="02010601030101010101" pitchFamily="2" charset="-122"/>
                <a:sym typeface="+mn-lt"/>
              </a:endParaRPr>
            </a:p>
          </p:txBody>
        </p:sp>
        <p:sp>
          <p:nvSpPr>
            <p:cNvPr id="100" name="Text Placeholder 5"/>
            <p:cNvSpPr txBox="1"/>
            <p:nvPr/>
          </p:nvSpPr>
          <p:spPr>
            <a:xfrm>
              <a:off x="8914338" y="2696530"/>
              <a:ext cx="1215554" cy="389635"/>
            </a:xfrm>
            <a:prstGeom prst="rect">
              <a:avLst/>
            </a:prstGeom>
          </p:spPr>
          <p:txBody>
            <a:bodyPr vert="horz" lIns="0" tIns="0" rIns="0" bIns="0" rtlCol="0" anchor="ctr">
              <a:normAutofit fontScale="77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5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黑体简体" panose="02010601030101010101" pitchFamily="2" charset="-122"/>
                  <a:ea typeface="方正黑体简体" panose="02010601030101010101" pitchFamily="2" charset="-122"/>
                  <a:cs typeface="+mn-ea"/>
                  <a:sym typeface="+mn-lt"/>
                </a:rPr>
                <a:t>数据集成类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1" name="Shape 1475"/>
            <p:cNvSpPr/>
            <p:nvPr/>
          </p:nvSpPr>
          <p:spPr>
            <a:xfrm>
              <a:off x="8598223" y="2090056"/>
              <a:ext cx="473550" cy="4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E8F0E"/>
            </a:solidFill>
            <a:ln>
              <a:noFill/>
            </a:ln>
          </p:spPr>
          <p:txBody>
            <a:bodyPr anchor="ctr"/>
            <a:lstStyle/>
            <a:p>
              <a:pPr algn="ctr" defTabSz="912495"/>
              <a:endParaRPr dirty="0">
                <a:solidFill>
                  <a:srgbClr val="FFFFFF"/>
                </a:solidFill>
                <a:latin typeface="Roboto Light"/>
                <a:ea typeface="方正黑体简体" panose="02010601030101010101" pitchFamily="2" charset="-122"/>
                <a:sym typeface="+mn-lt"/>
              </a:endParaRPr>
            </a:p>
          </p:txBody>
        </p:sp>
        <p:sp>
          <p:nvSpPr>
            <p:cNvPr id="102" name="Shape 1480"/>
            <p:cNvSpPr/>
            <p:nvPr/>
          </p:nvSpPr>
          <p:spPr>
            <a:xfrm>
              <a:off x="8741595" y="2212994"/>
              <a:ext cx="186164" cy="186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43" y="20435"/>
                  </a:moveTo>
                  <a:cubicBezTo>
                    <a:pt x="17964" y="20435"/>
                    <a:pt x="17252" y="19721"/>
                    <a:pt x="17252" y="18844"/>
                  </a:cubicBezTo>
                  <a:cubicBezTo>
                    <a:pt x="17252" y="17964"/>
                    <a:pt x="17964" y="17253"/>
                    <a:pt x="18843" y="17253"/>
                  </a:cubicBezTo>
                  <a:cubicBezTo>
                    <a:pt x="19721" y="17253"/>
                    <a:pt x="20434" y="17964"/>
                    <a:pt x="20434" y="18844"/>
                  </a:cubicBezTo>
                  <a:cubicBezTo>
                    <a:pt x="20434" y="19721"/>
                    <a:pt x="19721" y="20435"/>
                    <a:pt x="18843" y="20435"/>
                  </a:cubicBezTo>
                  <a:close/>
                  <a:moveTo>
                    <a:pt x="12390" y="18844"/>
                  </a:moveTo>
                  <a:cubicBezTo>
                    <a:pt x="12390" y="19721"/>
                    <a:pt x="11679" y="20435"/>
                    <a:pt x="10801" y="20435"/>
                  </a:cubicBezTo>
                  <a:cubicBezTo>
                    <a:pt x="9922" y="20435"/>
                    <a:pt x="9210" y="19721"/>
                    <a:pt x="9210" y="18844"/>
                  </a:cubicBezTo>
                  <a:cubicBezTo>
                    <a:pt x="9210" y="17964"/>
                    <a:pt x="9922" y="17253"/>
                    <a:pt x="10801" y="17253"/>
                  </a:cubicBezTo>
                  <a:cubicBezTo>
                    <a:pt x="11679" y="17253"/>
                    <a:pt x="12390" y="17964"/>
                    <a:pt x="12390" y="18844"/>
                  </a:cubicBezTo>
                  <a:close/>
                  <a:moveTo>
                    <a:pt x="9210" y="2756"/>
                  </a:moveTo>
                  <a:cubicBezTo>
                    <a:pt x="9210" y="1879"/>
                    <a:pt x="9922" y="1165"/>
                    <a:pt x="10801" y="1165"/>
                  </a:cubicBezTo>
                  <a:cubicBezTo>
                    <a:pt x="11679" y="1165"/>
                    <a:pt x="12390" y="1879"/>
                    <a:pt x="12390" y="2756"/>
                  </a:cubicBezTo>
                  <a:cubicBezTo>
                    <a:pt x="12390" y="3636"/>
                    <a:pt x="11679" y="4347"/>
                    <a:pt x="10801" y="4347"/>
                  </a:cubicBezTo>
                  <a:cubicBezTo>
                    <a:pt x="9922" y="4347"/>
                    <a:pt x="9210" y="3636"/>
                    <a:pt x="9210" y="2756"/>
                  </a:cubicBezTo>
                  <a:close/>
                  <a:moveTo>
                    <a:pt x="4348" y="18844"/>
                  </a:moveTo>
                  <a:cubicBezTo>
                    <a:pt x="4348" y="19721"/>
                    <a:pt x="3636" y="20435"/>
                    <a:pt x="2757" y="20435"/>
                  </a:cubicBezTo>
                  <a:cubicBezTo>
                    <a:pt x="1879" y="20435"/>
                    <a:pt x="1168" y="19721"/>
                    <a:pt x="1168" y="18844"/>
                  </a:cubicBezTo>
                  <a:cubicBezTo>
                    <a:pt x="1168" y="17964"/>
                    <a:pt x="1879" y="17253"/>
                    <a:pt x="2757" y="17253"/>
                  </a:cubicBezTo>
                  <a:cubicBezTo>
                    <a:pt x="3636" y="17253"/>
                    <a:pt x="4348" y="17964"/>
                    <a:pt x="4348" y="18844"/>
                  </a:cubicBezTo>
                  <a:close/>
                  <a:moveTo>
                    <a:pt x="19934" y="16312"/>
                  </a:moveTo>
                  <a:lnTo>
                    <a:pt x="19934" y="13672"/>
                  </a:lnTo>
                  <a:cubicBezTo>
                    <a:pt x="19934" y="12078"/>
                    <a:pt x="18879" y="9707"/>
                    <a:pt x="15971" y="9707"/>
                  </a:cubicBezTo>
                  <a:lnTo>
                    <a:pt x="13673" y="9707"/>
                  </a:lnTo>
                  <a:cubicBezTo>
                    <a:pt x="12050" y="9707"/>
                    <a:pt x="11899" y="8913"/>
                    <a:pt x="11892" y="8503"/>
                  </a:cubicBezTo>
                  <a:lnTo>
                    <a:pt x="11892" y="5288"/>
                  </a:lnTo>
                  <a:cubicBezTo>
                    <a:pt x="12872" y="4867"/>
                    <a:pt x="13558" y="3893"/>
                    <a:pt x="13558" y="2756"/>
                  </a:cubicBezTo>
                  <a:cubicBezTo>
                    <a:pt x="13558" y="1234"/>
                    <a:pt x="12323" y="0"/>
                    <a:pt x="10801" y="0"/>
                  </a:cubicBezTo>
                  <a:cubicBezTo>
                    <a:pt x="9277" y="0"/>
                    <a:pt x="8043" y="1234"/>
                    <a:pt x="8043" y="2756"/>
                  </a:cubicBezTo>
                  <a:cubicBezTo>
                    <a:pt x="8043" y="3893"/>
                    <a:pt x="8730" y="4867"/>
                    <a:pt x="9709" y="5288"/>
                  </a:cubicBezTo>
                  <a:lnTo>
                    <a:pt x="9709" y="8503"/>
                  </a:lnTo>
                  <a:cubicBezTo>
                    <a:pt x="9709" y="8799"/>
                    <a:pt x="9623" y="9707"/>
                    <a:pt x="7927" y="9707"/>
                  </a:cubicBezTo>
                  <a:lnTo>
                    <a:pt x="5631" y="9707"/>
                  </a:lnTo>
                  <a:cubicBezTo>
                    <a:pt x="2723" y="9707"/>
                    <a:pt x="1666" y="12078"/>
                    <a:pt x="1666" y="13672"/>
                  </a:cubicBezTo>
                  <a:lnTo>
                    <a:pt x="1666" y="16312"/>
                  </a:lnTo>
                  <a:cubicBezTo>
                    <a:pt x="686" y="16733"/>
                    <a:pt x="0" y="17707"/>
                    <a:pt x="0" y="18844"/>
                  </a:cubicBezTo>
                  <a:cubicBezTo>
                    <a:pt x="0" y="20366"/>
                    <a:pt x="1235" y="21600"/>
                    <a:pt x="2757" y="21600"/>
                  </a:cubicBezTo>
                  <a:cubicBezTo>
                    <a:pt x="4280" y="21600"/>
                    <a:pt x="5516" y="20366"/>
                    <a:pt x="5516" y="18844"/>
                  </a:cubicBezTo>
                  <a:cubicBezTo>
                    <a:pt x="5516" y="17707"/>
                    <a:pt x="4828" y="16733"/>
                    <a:pt x="3849" y="16312"/>
                  </a:cubicBezTo>
                  <a:lnTo>
                    <a:pt x="3849" y="13672"/>
                  </a:lnTo>
                  <a:cubicBezTo>
                    <a:pt x="3849" y="13376"/>
                    <a:pt x="3935" y="11890"/>
                    <a:pt x="5631" y="11890"/>
                  </a:cubicBezTo>
                  <a:lnTo>
                    <a:pt x="7927" y="11890"/>
                  </a:lnTo>
                  <a:cubicBezTo>
                    <a:pt x="8626" y="11890"/>
                    <a:pt x="9214" y="11785"/>
                    <a:pt x="9709" y="11608"/>
                  </a:cubicBezTo>
                  <a:lnTo>
                    <a:pt x="9709" y="16312"/>
                  </a:lnTo>
                  <a:cubicBezTo>
                    <a:pt x="8730" y="16733"/>
                    <a:pt x="8043" y="17707"/>
                    <a:pt x="8043" y="18844"/>
                  </a:cubicBezTo>
                  <a:cubicBezTo>
                    <a:pt x="8043" y="20366"/>
                    <a:pt x="9277" y="21600"/>
                    <a:pt x="10801" y="21600"/>
                  </a:cubicBezTo>
                  <a:cubicBezTo>
                    <a:pt x="12323" y="21600"/>
                    <a:pt x="13558" y="20366"/>
                    <a:pt x="13558" y="18844"/>
                  </a:cubicBezTo>
                  <a:cubicBezTo>
                    <a:pt x="13558" y="17707"/>
                    <a:pt x="12872" y="16733"/>
                    <a:pt x="11892" y="16312"/>
                  </a:cubicBezTo>
                  <a:lnTo>
                    <a:pt x="11892" y="11608"/>
                  </a:lnTo>
                  <a:cubicBezTo>
                    <a:pt x="12388" y="11785"/>
                    <a:pt x="12975" y="11890"/>
                    <a:pt x="13673" y="11890"/>
                  </a:cubicBezTo>
                  <a:lnTo>
                    <a:pt x="15971" y="11890"/>
                  </a:lnTo>
                  <a:cubicBezTo>
                    <a:pt x="17592" y="11890"/>
                    <a:pt x="17743" y="13263"/>
                    <a:pt x="17751" y="13672"/>
                  </a:cubicBezTo>
                  <a:lnTo>
                    <a:pt x="17751" y="16312"/>
                  </a:lnTo>
                  <a:cubicBezTo>
                    <a:pt x="16772" y="16733"/>
                    <a:pt x="16086" y="17707"/>
                    <a:pt x="16086" y="18844"/>
                  </a:cubicBezTo>
                  <a:cubicBezTo>
                    <a:pt x="16086" y="20366"/>
                    <a:pt x="17320" y="21600"/>
                    <a:pt x="18843" y="21600"/>
                  </a:cubicBezTo>
                  <a:cubicBezTo>
                    <a:pt x="20366" y="21600"/>
                    <a:pt x="21600" y="20366"/>
                    <a:pt x="21600" y="18844"/>
                  </a:cubicBezTo>
                  <a:cubicBezTo>
                    <a:pt x="21600" y="17707"/>
                    <a:pt x="20914" y="16733"/>
                    <a:pt x="19934" y="1631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3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3" name="文本框 34"/>
            <p:cNvSpPr txBox="1"/>
            <p:nvPr/>
          </p:nvSpPr>
          <p:spPr>
            <a:xfrm>
              <a:off x="8741595" y="3956183"/>
              <a:ext cx="1621866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1.</a:t>
              </a:r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江西财经职业学院信息标准；</a:t>
              </a:r>
              <a:endPara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  <a:p>
              <a:pPr algn="ctr">
                <a:lnSpc>
                  <a:spcPct val="200000"/>
                </a:lnSpc>
              </a:pP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2.</a:t>
              </a:r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现有业务系统的数据集成；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</p:grp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79506"/>
          </a:xfrm>
          <a:prstGeom prst="rect">
            <a:avLst/>
          </a:prstGeom>
          <a:gradFill>
            <a:gsLst>
              <a:gs pos="100000">
                <a:srgbClr val="F3F7F8">
                  <a:alpha val="80000"/>
                </a:srgbClr>
              </a:gs>
              <a:gs pos="83000">
                <a:srgbClr val="F3F7F8">
                  <a:alpha val="92000"/>
                </a:srgbClr>
              </a:gs>
              <a:gs pos="50000">
                <a:srgbClr val="F3F7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4859955" y="778295"/>
            <a:ext cx="2472090" cy="57674"/>
            <a:chOff x="4859955" y="745637"/>
            <a:chExt cx="2472090" cy="57674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4859955" y="774473"/>
              <a:ext cx="2472090" cy="0"/>
            </a:xfrm>
            <a:prstGeom prst="line">
              <a:avLst/>
            </a:prstGeom>
            <a:ln w="12700">
              <a:gradFill>
                <a:gsLst>
                  <a:gs pos="0">
                    <a:srgbClr val="165878">
                      <a:alpha val="0"/>
                    </a:srgbClr>
                  </a:gs>
                  <a:gs pos="5300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6067163" y="745637"/>
              <a:ext cx="57674" cy="57674"/>
            </a:xfrm>
            <a:prstGeom prst="ellipse">
              <a:avLst/>
            </a:prstGeom>
            <a:solidFill>
              <a:srgbClr val="F3F7F8"/>
            </a:solidFill>
            <a:ln>
              <a:solidFill>
                <a:srgbClr val="1658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45" name="椭圆 44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6" name="文本框 5"/>
          <p:cNvSpPr txBox="1"/>
          <p:nvPr/>
        </p:nvSpPr>
        <p:spPr>
          <a:xfrm>
            <a:off x="5020336" y="283911"/>
            <a:ext cx="2151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信息门户</a:t>
            </a:r>
            <a:endParaRPr lang="zh-CN" altLang="en-US" sz="2800" dirty="0">
              <a:solidFill>
                <a:srgbClr val="165878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410" y="771082"/>
            <a:ext cx="2647734" cy="2782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448" y="1159096"/>
            <a:ext cx="4680752" cy="200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296" y="3732490"/>
            <a:ext cx="9801874" cy="1456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4" y="741285"/>
            <a:ext cx="2563991" cy="270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357" y="2593924"/>
            <a:ext cx="9133286" cy="257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44" y="1688619"/>
            <a:ext cx="10572311" cy="438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" r="1737" b="29092"/>
          <a:stretch>
            <a:fillRect/>
          </a:stretch>
        </p:blipFill>
        <p:spPr>
          <a:xfrm>
            <a:off x="0" y="3959674"/>
            <a:ext cx="12192000" cy="291983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6879506"/>
          </a:xfrm>
          <a:prstGeom prst="rect">
            <a:avLst/>
          </a:prstGeom>
          <a:gradFill>
            <a:gsLst>
              <a:gs pos="100000">
                <a:srgbClr val="F3F7F8">
                  <a:alpha val="80000"/>
                </a:srgbClr>
              </a:gs>
              <a:gs pos="83000">
                <a:srgbClr val="F3F7F8">
                  <a:alpha val="92000"/>
                </a:srgbClr>
              </a:gs>
              <a:gs pos="50000">
                <a:srgbClr val="F3F7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图文框 13"/>
          <p:cNvSpPr/>
          <p:nvPr/>
        </p:nvSpPr>
        <p:spPr>
          <a:xfrm>
            <a:off x="337459" y="326571"/>
            <a:ext cx="11517084" cy="6148100"/>
          </a:xfrm>
          <a:prstGeom prst="frame">
            <a:avLst>
              <a:gd name="adj1" fmla="val 1584"/>
            </a:avLst>
          </a:prstGeom>
          <a:solidFill>
            <a:srgbClr val="165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55" y="5068468"/>
            <a:ext cx="9531616" cy="3966307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4508499" y="1218928"/>
            <a:ext cx="3175002" cy="3175000"/>
          </a:xfrm>
          <a:prstGeom prst="ellipse">
            <a:avLst/>
          </a:prstGeom>
          <a:gradFill>
            <a:gsLst>
              <a:gs pos="67000">
                <a:srgbClr val="155371">
                  <a:alpha val="45000"/>
                </a:srgbClr>
              </a:gs>
              <a:gs pos="90000">
                <a:srgbClr val="165878">
                  <a:alpha val="0"/>
                </a:srgbClr>
              </a:gs>
              <a:gs pos="18000">
                <a:srgbClr val="1658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699573" y="2710684"/>
            <a:ext cx="2792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微校园平台</a:t>
            </a:r>
            <a:endParaRPr lang="en-US" altLang="zh-CN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86400" y="209475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PART02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6096000" y="1533525"/>
            <a:ext cx="0" cy="333375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:blinds/>
      </p:transition>
    </mc:Choice>
    <mc:Fallback>
      <p:transition spd="slow" advClick="0" advTm="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2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72" fill="hold" grpId="0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288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9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79506"/>
          </a:xfrm>
          <a:prstGeom prst="rect">
            <a:avLst/>
          </a:prstGeom>
          <a:gradFill>
            <a:gsLst>
              <a:gs pos="100000">
                <a:srgbClr val="F3F7F8">
                  <a:alpha val="80000"/>
                </a:srgbClr>
              </a:gs>
              <a:gs pos="83000">
                <a:srgbClr val="F3F7F8">
                  <a:alpha val="92000"/>
                </a:srgbClr>
              </a:gs>
              <a:gs pos="50000">
                <a:srgbClr val="F3F7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396521" y="267535"/>
            <a:ext cx="3405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企业微</a:t>
            </a:r>
            <a:r>
              <a:rPr lang="zh-CN" altLang="en-US" sz="28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信</a:t>
            </a:r>
            <a:r>
              <a:rPr lang="en-US" altLang="zh-CN" sz="28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-</a:t>
            </a:r>
            <a:r>
              <a:rPr lang="zh-CN" altLang="en-US" sz="28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自</a:t>
            </a:r>
            <a:r>
              <a:rPr lang="zh-CN" altLang="en-US" sz="28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带功能</a:t>
            </a:r>
            <a:endParaRPr lang="zh-CN" altLang="en-US" sz="2800" dirty="0">
              <a:solidFill>
                <a:srgbClr val="165878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859955" y="778295"/>
            <a:ext cx="2472090" cy="57674"/>
            <a:chOff x="4859955" y="745637"/>
            <a:chExt cx="2472090" cy="57674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4859955" y="774473"/>
              <a:ext cx="2472090" cy="0"/>
            </a:xfrm>
            <a:prstGeom prst="line">
              <a:avLst/>
            </a:prstGeom>
            <a:ln w="12700">
              <a:gradFill>
                <a:gsLst>
                  <a:gs pos="0">
                    <a:srgbClr val="165878">
                      <a:alpha val="0"/>
                    </a:srgbClr>
                  </a:gs>
                  <a:gs pos="5300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6067163" y="745637"/>
              <a:ext cx="57674" cy="57674"/>
            </a:xfrm>
            <a:prstGeom prst="ellipse">
              <a:avLst/>
            </a:prstGeom>
            <a:solidFill>
              <a:srgbClr val="F3F7F8"/>
            </a:solidFill>
            <a:ln>
              <a:solidFill>
                <a:srgbClr val="1658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45" name="椭圆 44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267249" y="1966179"/>
            <a:ext cx="2262724" cy="3468568"/>
            <a:chOff x="1267249" y="1966179"/>
            <a:chExt cx="2262724" cy="3468568"/>
          </a:xfrm>
        </p:grpSpPr>
        <p:sp>
          <p:nvSpPr>
            <p:cNvPr id="57" name="îŝḷîḓé-Rectangle: Rounded Corners 60"/>
            <p:cNvSpPr/>
            <p:nvPr/>
          </p:nvSpPr>
          <p:spPr>
            <a:xfrm>
              <a:off x="1301441" y="1966179"/>
              <a:ext cx="2194340" cy="3468568"/>
            </a:xfrm>
            <a:prstGeom prst="roundRect">
              <a:avLst>
                <a:gd name="adj" fmla="val 9809"/>
              </a:avLst>
            </a:prstGeom>
            <a:solidFill>
              <a:schemeClr val="bg1">
                <a:lumMod val="9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ea typeface="方正黑体简体" panose="02010601030101010101" pitchFamily="2" charset="-122"/>
              </a:endParaRPr>
            </a:p>
          </p:txBody>
        </p:sp>
        <p:sp>
          <p:nvSpPr>
            <p:cNvPr id="59" name="îŝḷîḓé-Rectangle: Rounded Corners 63"/>
            <p:cNvSpPr/>
            <p:nvPr/>
          </p:nvSpPr>
          <p:spPr>
            <a:xfrm>
              <a:off x="1607821" y="4734878"/>
              <a:ext cx="1581580" cy="30480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solidFill>
                  <a:schemeClr val="bg1"/>
                </a:solidFill>
                <a:ea typeface="方正黑体简体" panose="02010601030101010101" pitchFamily="2" charset="-122"/>
              </a:endParaRPr>
            </a:p>
          </p:txBody>
        </p:sp>
        <p:sp>
          <p:nvSpPr>
            <p:cNvPr id="62" name="îŝḷîḓé-Freeform: Shape 145"/>
            <p:cNvSpPr/>
            <p:nvPr/>
          </p:nvSpPr>
          <p:spPr bwMode="auto">
            <a:xfrm>
              <a:off x="2134879" y="2561389"/>
              <a:ext cx="527464" cy="527464"/>
            </a:xfrm>
            <a:custGeom>
              <a:avLst/>
              <a:gdLst>
                <a:gd name="T0" fmla="*/ 74 w 236"/>
                <a:gd name="T1" fmla="*/ 160 h 236"/>
                <a:gd name="T2" fmla="*/ 93 w 236"/>
                <a:gd name="T3" fmla="*/ 160 h 236"/>
                <a:gd name="T4" fmla="*/ 93 w 236"/>
                <a:gd name="T5" fmla="*/ 103 h 236"/>
                <a:gd name="T6" fmla="*/ 74 w 236"/>
                <a:gd name="T7" fmla="*/ 103 h 236"/>
                <a:gd name="T8" fmla="*/ 74 w 236"/>
                <a:gd name="T9" fmla="*/ 160 h 236"/>
                <a:gd name="T10" fmla="*/ 140 w 236"/>
                <a:gd name="T11" fmla="*/ 102 h 236"/>
                <a:gd name="T12" fmla="*/ 122 w 236"/>
                <a:gd name="T13" fmla="*/ 111 h 236"/>
                <a:gd name="T14" fmla="*/ 122 w 236"/>
                <a:gd name="T15" fmla="*/ 103 h 236"/>
                <a:gd name="T16" fmla="*/ 103 w 236"/>
                <a:gd name="T17" fmla="*/ 103 h 236"/>
                <a:gd name="T18" fmla="*/ 103 w 236"/>
                <a:gd name="T19" fmla="*/ 160 h 236"/>
                <a:gd name="T20" fmla="*/ 122 w 236"/>
                <a:gd name="T21" fmla="*/ 160 h 236"/>
                <a:gd name="T22" fmla="*/ 122 w 236"/>
                <a:gd name="T23" fmla="*/ 128 h 236"/>
                <a:gd name="T24" fmla="*/ 123 w 236"/>
                <a:gd name="T25" fmla="*/ 124 h 236"/>
                <a:gd name="T26" fmla="*/ 133 w 236"/>
                <a:gd name="T27" fmla="*/ 117 h 236"/>
                <a:gd name="T28" fmla="*/ 142 w 236"/>
                <a:gd name="T29" fmla="*/ 130 h 236"/>
                <a:gd name="T30" fmla="*/ 142 w 236"/>
                <a:gd name="T31" fmla="*/ 160 h 236"/>
                <a:gd name="T32" fmla="*/ 161 w 236"/>
                <a:gd name="T33" fmla="*/ 160 h 236"/>
                <a:gd name="T34" fmla="*/ 161 w 236"/>
                <a:gd name="T35" fmla="*/ 160 h 236"/>
                <a:gd name="T36" fmla="*/ 161 w 236"/>
                <a:gd name="T37" fmla="*/ 127 h 236"/>
                <a:gd name="T38" fmla="*/ 140 w 236"/>
                <a:gd name="T39" fmla="*/ 102 h 236"/>
                <a:gd name="T40" fmla="*/ 122 w 236"/>
                <a:gd name="T41" fmla="*/ 111 h 236"/>
                <a:gd name="T42" fmla="*/ 122 w 236"/>
                <a:gd name="T43" fmla="*/ 111 h 236"/>
                <a:gd name="T44" fmla="*/ 122 w 236"/>
                <a:gd name="T45" fmla="*/ 111 h 236"/>
                <a:gd name="T46" fmla="*/ 83 w 236"/>
                <a:gd name="T47" fmla="*/ 75 h 236"/>
                <a:gd name="T48" fmla="*/ 73 w 236"/>
                <a:gd name="T49" fmla="*/ 85 h 236"/>
                <a:gd name="T50" fmla="*/ 83 w 236"/>
                <a:gd name="T51" fmla="*/ 95 h 236"/>
                <a:gd name="T52" fmla="*/ 83 w 236"/>
                <a:gd name="T53" fmla="*/ 95 h 236"/>
                <a:gd name="T54" fmla="*/ 94 w 236"/>
                <a:gd name="T55" fmla="*/ 85 h 236"/>
                <a:gd name="T56" fmla="*/ 83 w 236"/>
                <a:gd name="T57" fmla="*/ 75 h 236"/>
                <a:gd name="T58" fmla="*/ 118 w 236"/>
                <a:gd name="T59" fmla="*/ 0 h 236"/>
                <a:gd name="T60" fmla="*/ 0 w 236"/>
                <a:gd name="T61" fmla="*/ 118 h 236"/>
                <a:gd name="T62" fmla="*/ 118 w 236"/>
                <a:gd name="T63" fmla="*/ 236 h 236"/>
                <a:gd name="T64" fmla="*/ 236 w 236"/>
                <a:gd name="T65" fmla="*/ 118 h 236"/>
                <a:gd name="T66" fmla="*/ 118 w 236"/>
                <a:gd name="T67" fmla="*/ 0 h 236"/>
                <a:gd name="T68" fmla="*/ 181 w 236"/>
                <a:gd name="T69" fmla="*/ 172 h 236"/>
                <a:gd name="T70" fmla="*/ 171 w 236"/>
                <a:gd name="T71" fmla="*/ 181 h 236"/>
                <a:gd name="T72" fmla="*/ 64 w 236"/>
                <a:gd name="T73" fmla="*/ 181 h 236"/>
                <a:gd name="T74" fmla="*/ 55 w 236"/>
                <a:gd name="T75" fmla="*/ 172 h 236"/>
                <a:gd name="T76" fmla="*/ 55 w 236"/>
                <a:gd name="T77" fmla="*/ 63 h 236"/>
                <a:gd name="T78" fmla="*/ 64 w 236"/>
                <a:gd name="T79" fmla="*/ 54 h 236"/>
                <a:gd name="T80" fmla="*/ 171 w 236"/>
                <a:gd name="T81" fmla="*/ 54 h 236"/>
                <a:gd name="T82" fmla="*/ 181 w 236"/>
                <a:gd name="T83" fmla="*/ 63 h 236"/>
                <a:gd name="T84" fmla="*/ 181 w 236"/>
                <a:gd name="T85" fmla="*/ 17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6" h="236">
                  <a:moveTo>
                    <a:pt x="74" y="160"/>
                  </a:moveTo>
                  <a:cubicBezTo>
                    <a:pt x="93" y="160"/>
                    <a:pt x="93" y="160"/>
                    <a:pt x="93" y="160"/>
                  </a:cubicBezTo>
                  <a:cubicBezTo>
                    <a:pt x="93" y="103"/>
                    <a:pt x="93" y="103"/>
                    <a:pt x="93" y="103"/>
                  </a:cubicBezTo>
                  <a:cubicBezTo>
                    <a:pt x="74" y="103"/>
                    <a:pt x="74" y="103"/>
                    <a:pt x="74" y="103"/>
                  </a:cubicBezTo>
                  <a:lnTo>
                    <a:pt x="74" y="160"/>
                  </a:lnTo>
                  <a:close/>
                  <a:moveTo>
                    <a:pt x="140" y="102"/>
                  </a:moveTo>
                  <a:cubicBezTo>
                    <a:pt x="129" y="102"/>
                    <a:pt x="125" y="107"/>
                    <a:pt x="122" y="111"/>
                  </a:cubicBezTo>
                  <a:cubicBezTo>
                    <a:pt x="122" y="103"/>
                    <a:pt x="122" y="103"/>
                    <a:pt x="122" y="103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104" y="108"/>
                    <a:pt x="103" y="160"/>
                    <a:pt x="103" y="160"/>
                  </a:cubicBezTo>
                  <a:cubicBezTo>
                    <a:pt x="122" y="160"/>
                    <a:pt x="122" y="160"/>
                    <a:pt x="122" y="160"/>
                  </a:cubicBezTo>
                  <a:cubicBezTo>
                    <a:pt x="122" y="128"/>
                    <a:pt x="122" y="128"/>
                    <a:pt x="122" y="128"/>
                  </a:cubicBezTo>
                  <a:cubicBezTo>
                    <a:pt x="122" y="127"/>
                    <a:pt x="123" y="125"/>
                    <a:pt x="123" y="124"/>
                  </a:cubicBezTo>
                  <a:cubicBezTo>
                    <a:pt x="124" y="120"/>
                    <a:pt x="128" y="117"/>
                    <a:pt x="133" y="117"/>
                  </a:cubicBezTo>
                  <a:cubicBezTo>
                    <a:pt x="140" y="117"/>
                    <a:pt x="142" y="122"/>
                    <a:pt x="142" y="130"/>
                  </a:cubicBezTo>
                  <a:cubicBezTo>
                    <a:pt x="142" y="160"/>
                    <a:pt x="142" y="160"/>
                    <a:pt x="142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27"/>
                    <a:pt x="161" y="127"/>
                    <a:pt x="161" y="127"/>
                  </a:cubicBezTo>
                  <a:cubicBezTo>
                    <a:pt x="161" y="110"/>
                    <a:pt x="152" y="102"/>
                    <a:pt x="140" y="102"/>
                  </a:cubicBezTo>
                  <a:close/>
                  <a:moveTo>
                    <a:pt x="122" y="111"/>
                  </a:moveTo>
                  <a:cubicBezTo>
                    <a:pt x="122" y="111"/>
                    <a:pt x="122" y="111"/>
                    <a:pt x="122" y="111"/>
                  </a:cubicBezTo>
                  <a:cubicBezTo>
                    <a:pt x="122" y="111"/>
                    <a:pt x="122" y="111"/>
                    <a:pt x="122" y="111"/>
                  </a:cubicBezTo>
                  <a:close/>
                  <a:moveTo>
                    <a:pt x="83" y="75"/>
                  </a:moveTo>
                  <a:cubicBezTo>
                    <a:pt x="77" y="75"/>
                    <a:pt x="73" y="80"/>
                    <a:pt x="73" y="85"/>
                  </a:cubicBezTo>
                  <a:cubicBezTo>
                    <a:pt x="73" y="91"/>
                    <a:pt x="77" y="95"/>
                    <a:pt x="83" y="95"/>
                  </a:cubicBezTo>
                  <a:cubicBezTo>
                    <a:pt x="83" y="95"/>
                    <a:pt x="83" y="95"/>
                    <a:pt x="83" y="95"/>
                  </a:cubicBezTo>
                  <a:cubicBezTo>
                    <a:pt x="90" y="95"/>
                    <a:pt x="94" y="91"/>
                    <a:pt x="94" y="85"/>
                  </a:cubicBezTo>
                  <a:cubicBezTo>
                    <a:pt x="94" y="80"/>
                    <a:pt x="90" y="75"/>
                    <a:pt x="83" y="75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81" y="172"/>
                  </a:moveTo>
                  <a:cubicBezTo>
                    <a:pt x="181" y="177"/>
                    <a:pt x="176" y="181"/>
                    <a:pt x="171" y="181"/>
                  </a:cubicBezTo>
                  <a:cubicBezTo>
                    <a:pt x="64" y="181"/>
                    <a:pt x="64" y="181"/>
                    <a:pt x="64" y="181"/>
                  </a:cubicBezTo>
                  <a:cubicBezTo>
                    <a:pt x="59" y="181"/>
                    <a:pt x="55" y="177"/>
                    <a:pt x="55" y="172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5" y="58"/>
                    <a:pt x="59" y="54"/>
                    <a:pt x="64" y="54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76" y="54"/>
                    <a:pt x="181" y="58"/>
                    <a:pt x="181" y="63"/>
                  </a:cubicBezTo>
                  <a:cubicBezTo>
                    <a:pt x="181" y="172"/>
                    <a:pt x="181" y="172"/>
                    <a:pt x="181" y="17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ea typeface="方正黑体简体" panose="02010601030101010101" pitchFamily="2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1607820" y="4732527"/>
              <a:ext cx="1581582" cy="2996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200" b="1" dirty="0">
                  <a:solidFill>
                    <a:schemeClr val="bg1"/>
                  </a:solidFill>
                  <a:ea typeface="方正黑体简体" panose="02010601030101010101" pitchFamily="2" charset="-122"/>
                </a:rPr>
                <a:t>1</a:t>
              </a:r>
              <a:endParaRPr lang="zh-CN" altLang="en-US" sz="1200" b="1" dirty="0">
                <a:solidFill>
                  <a:schemeClr val="bg1"/>
                </a:solidFill>
                <a:ea typeface="方正黑体简体" panose="02010601030101010101" pitchFamily="2" charset="-122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267249" y="3287991"/>
              <a:ext cx="2262724" cy="868489"/>
              <a:chOff x="1211801" y="4738725"/>
              <a:chExt cx="1915589" cy="868489"/>
            </a:xfrm>
          </p:grpSpPr>
          <p:sp>
            <p:nvSpPr>
              <p:cNvPr id="80" name="标题 9"/>
              <p:cNvSpPr txBox="1"/>
              <p:nvPr/>
            </p:nvSpPr>
            <p:spPr>
              <a:xfrm>
                <a:off x="1711444" y="4738725"/>
                <a:ext cx="916300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lang="zh-CN" altLang="en-US" sz="2400" kern="120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</a:lstStyle>
              <a:p>
                <a:r>
                  <a:rPr lang="zh-CN" altLang="en-US" sz="1400" dirty="0" smtClean="0">
                    <a:solidFill>
                      <a:srgbClr val="404056"/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通讯录管理</a:t>
                </a:r>
                <a:endParaRPr lang="zh-CN" altLang="en-US" sz="1400" dirty="0">
                  <a:solidFill>
                    <a:srgbClr val="404056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  <p:sp>
            <p:nvSpPr>
              <p:cNvPr id="81" name="矩形 80"/>
              <p:cNvSpPr/>
              <p:nvPr/>
            </p:nvSpPr>
            <p:spPr>
              <a:xfrm>
                <a:off x="1211801" y="5053216"/>
                <a:ext cx="1915589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zh-CN" altLang="en-US" sz="1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快速批量导入，统一管理；同事信息准确完善，方便查阅</a:t>
                </a:r>
                <a:endPara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</p:grpSp>
      </p:grpSp>
      <p:grpSp>
        <p:nvGrpSpPr>
          <p:cNvPr id="82" name="组合 81"/>
          <p:cNvGrpSpPr/>
          <p:nvPr/>
        </p:nvGrpSpPr>
        <p:grpSpPr>
          <a:xfrm>
            <a:off x="3728647" y="1966179"/>
            <a:ext cx="2262724" cy="3468568"/>
            <a:chOff x="3728647" y="1966179"/>
            <a:chExt cx="2262724" cy="3468568"/>
          </a:xfrm>
        </p:grpSpPr>
        <p:sp>
          <p:nvSpPr>
            <p:cNvPr id="83" name="is1ide-Rectangle: Rounded Corners 104"/>
            <p:cNvSpPr/>
            <p:nvPr/>
          </p:nvSpPr>
          <p:spPr>
            <a:xfrm>
              <a:off x="3766367" y="1966179"/>
              <a:ext cx="2194340" cy="3468568"/>
            </a:xfrm>
            <a:prstGeom prst="roundRect">
              <a:avLst>
                <a:gd name="adj" fmla="val 7494"/>
              </a:avLst>
            </a:prstGeom>
            <a:solidFill>
              <a:srgbClr val="FE8F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dirty="0">
                <a:ea typeface="方正黑体简体" panose="02010601030101010101" pitchFamily="2" charset="-122"/>
              </a:endParaRPr>
            </a:p>
          </p:txBody>
        </p:sp>
        <p:sp>
          <p:nvSpPr>
            <p:cNvPr id="84" name="is1ide-Rectangle: Rounded Corners 107"/>
            <p:cNvSpPr/>
            <p:nvPr/>
          </p:nvSpPr>
          <p:spPr>
            <a:xfrm>
              <a:off x="4072747" y="4734878"/>
              <a:ext cx="1581580" cy="3048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ea typeface="方正黑体简体" panose="02010601030101010101" pitchFamily="2" charset="-122"/>
              </a:endParaRPr>
            </a:p>
          </p:txBody>
        </p:sp>
        <p:sp>
          <p:nvSpPr>
            <p:cNvPr id="85" name="is1ide-Freeform: Shape 160"/>
            <p:cNvSpPr/>
            <p:nvPr/>
          </p:nvSpPr>
          <p:spPr bwMode="auto">
            <a:xfrm>
              <a:off x="4591262" y="2556374"/>
              <a:ext cx="537495" cy="537495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ea typeface="方正黑体简体" panose="02010601030101010101" pitchFamily="2" charset="-122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4072747" y="4732527"/>
              <a:ext cx="1581582" cy="299634"/>
            </a:xfrm>
            <a:prstGeom prst="rect">
              <a:avLst/>
            </a:prstGeom>
            <a:effectLst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方正黑体简体" panose="02010601030101010101" pitchFamily="2" charset="-122"/>
                </a:rPr>
                <a:t>2</a:t>
              </a:r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方正黑体简体" panose="02010601030101010101" pitchFamily="2" charset="-122"/>
              </a:endParaRPr>
            </a:p>
          </p:txBody>
        </p:sp>
        <p:grpSp>
          <p:nvGrpSpPr>
            <p:cNvPr id="87" name="组合 86"/>
            <p:cNvGrpSpPr/>
            <p:nvPr/>
          </p:nvGrpSpPr>
          <p:grpSpPr>
            <a:xfrm>
              <a:off x="3728647" y="3287991"/>
              <a:ext cx="2262724" cy="868489"/>
              <a:chOff x="1211801" y="4738725"/>
              <a:chExt cx="1915589" cy="868489"/>
            </a:xfrm>
          </p:grpSpPr>
          <p:sp>
            <p:nvSpPr>
              <p:cNvPr id="88" name="标题 9"/>
              <p:cNvSpPr txBox="1"/>
              <p:nvPr/>
            </p:nvSpPr>
            <p:spPr>
              <a:xfrm>
                <a:off x="1787440" y="4738725"/>
                <a:ext cx="764307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lang="zh-CN" altLang="en-US" sz="2400" kern="120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</a:lstStyle>
              <a:p>
                <a:r>
                  <a:rPr lang="zh-CN" altLang="en-US" sz="1400" dirty="0" smtClean="0">
                    <a:solidFill>
                      <a:schemeClr val="bg1"/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视频会议</a:t>
                </a:r>
                <a:endParaRPr lang="zh-CN" altLang="en-US" sz="1400" dirty="0">
                  <a:solidFill>
                    <a:schemeClr val="bg1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  <p:sp>
            <p:nvSpPr>
              <p:cNvPr id="89" name="矩形 88"/>
              <p:cNvSpPr/>
              <p:nvPr/>
            </p:nvSpPr>
            <p:spPr>
              <a:xfrm>
                <a:off x="1211801" y="5053216"/>
                <a:ext cx="1915589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zh-CN" altLang="en-US" sz="1000" dirty="0">
                    <a:solidFill>
                      <a:schemeClr val="bg1"/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高</a:t>
                </a:r>
                <a:r>
                  <a:rPr lang="zh-CN" altLang="en-US" sz="1000" dirty="0" smtClean="0">
                    <a:solidFill>
                      <a:schemeClr val="bg1"/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清稳定的视频会议，支持文档演示和屏幕共享，支持用电话接入，</a:t>
                </a:r>
                <a:endParaRPr lang="zh-CN" altLang="en-US" sz="1000" dirty="0">
                  <a:solidFill>
                    <a:schemeClr val="bg1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</p:grpSp>
      </p:grpSp>
      <p:grpSp>
        <p:nvGrpSpPr>
          <p:cNvPr id="90" name="组合 89"/>
          <p:cNvGrpSpPr/>
          <p:nvPr/>
        </p:nvGrpSpPr>
        <p:grpSpPr>
          <a:xfrm>
            <a:off x="6189834" y="1966179"/>
            <a:ext cx="2262724" cy="3468568"/>
            <a:chOff x="6189834" y="1966179"/>
            <a:chExt cx="2262724" cy="3468568"/>
          </a:xfrm>
        </p:grpSpPr>
        <p:sp>
          <p:nvSpPr>
            <p:cNvPr id="91" name="îŝḷîḓé-Rectangle: Rounded Corners 116"/>
            <p:cNvSpPr/>
            <p:nvPr/>
          </p:nvSpPr>
          <p:spPr>
            <a:xfrm>
              <a:off x="6231293" y="1966179"/>
              <a:ext cx="2194340" cy="3468568"/>
            </a:xfrm>
            <a:prstGeom prst="roundRect">
              <a:avLst>
                <a:gd name="adj" fmla="val 9231"/>
              </a:avLst>
            </a:prstGeom>
            <a:solidFill>
              <a:schemeClr val="bg1">
                <a:lumMod val="9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ea typeface="方正黑体简体" panose="02010601030101010101" pitchFamily="2" charset="-122"/>
              </a:endParaRPr>
            </a:p>
          </p:txBody>
        </p:sp>
        <p:sp>
          <p:nvSpPr>
            <p:cNvPr id="92" name="îŝḷîḓé-Rectangle: Rounded Corners 119"/>
            <p:cNvSpPr/>
            <p:nvPr/>
          </p:nvSpPr>
          <p:spPr>
            <a:xfrm>
              <a:off x="6537673" y="4734878"/>
              <a:ext cx="1581580" cy="30480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ea typeface="方正黑体简体" panose="02010601030101010101" pitchFamily="2" charset="-122"/>
              </a:endParaRPr>
            </a:p>
          </p:txBody>
        </p:sp>
        <p:sp>
          <p:nvSpPr>
            <p:cNvPr id="93" name="is1ide-Freeform: Shape 159"/>
            <p:cNvSpPr/>
            <p:nvPr/>
          </p:nvSpPr>
          <p:spPr bwMode="auto">
            <a:xfrm>
              <a:off x="7057676" y="2556345"/>
              <a:ext cx="537553" cy="537553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29 w 232"/>
                <a:gd name="T11" fmla="*/ 208 h 232"/>
                <a:gd name="T12" fmla="*/ 129 w 232"/>
                <a:gd name="T13" fmla="*/ 190 h 232"/>
                <a:gd name="T14" fmla="*/ 117 w 232"/>
                <a:gd name="T15" fmla="*/ 178 h 232"/>
                <a:gd name="T16" fmla="*/ 105 w 232"/>
                <a:gd name="T17" fmla="*/ 190 h 232"/>
                <a:gd name="T18" fmla="*/ 105 w 232"/>
                <a:gd name="T19" fmla="*/ 208 h 232"/>
                <a:gd name="T20" fmla="*/ 25 w 232"/>
                <a:gd name="T21" fmla="*/ 129 h 232"/>
                <a:gd name="T22" fmla="*/ 42 w 232"/>
                <a:gd name="T23" fmla="*/ 129 h 232"/>
                <a:gd name="T24" fmla="*/ 53 w 232"/>
                <a:gd name="T25" fmla="*/ 117 h 232"/>
                <a:gd name="T26" fmla="*/ 42 w 232"/>
                <a:gd name="T27" fmla="*/ 105 h 232"/>
                <a:gd name="T28" fmla="*/ 24 w 232"/>
                <a:gd name="T29" fmla="*/ 105 h 232"/>
                <a:gd name="T30" fmla="*/ 104 w 232"/>
                <a:gd name="T31" fmla="*/ 25 h 232"/>
                <a:gd name="T32" fmla="*/ 104 w 232"/>
                <a:gd name="T33" fmla="*/ 41 h 232"/>
                <a:gd name="T34" fmla="*/ 116 w 232"/>
                <a:gd name="T35" fmla="*/ 53 h 232"/>
                <a:gd name="T36" fmla="*/ 128 w 232"/>
                <a:gd name="T37" fmla="*/ 41 h 232"/>
                <a:gd name="T38" fmla="*/ 128 w 232"/>
                <a:gd name="T39" fmla="*/ 25 h 232"/>
                <a:gd name="T40" fmla="*/ 208 w 232"/>
                <a:gd name="T41" fmla="*/ 104 h 232"/>
                <a:gd name="T42" fmla="*/ 190 w 232"/>
                <a:gd name="T43" fmla="*/ 104 h 232"/>
                <a:gd name="T44" fmla="*/ 179 w 232"/>
                <a:gd name="T45" fmla="*/ 116 h 232"/>
                <a:gd name="T46" fmla="*/ 190 w 232"/>
                <a:gd name="T47" fmla="*/ 128 h 232"/>
                <a:gd name="T48" fmla="*/ 208 w 232"/>
                <a:gd name="T49" fmla="*/ 128 h 232"/>
                <a:gd name="T50" fmla="*/ 129 w 232"/>
                <a:gd name="T51" fmla="*/ 208 h 232"/>
                <a:gd name="T52" fmla="*/ 124 w 232"/>
                <a:gd name="T53" fmla="*/ 94 h 232"/>
                <a:gd name="T54" fmla="*/ 70 w 232"/>
                <a:gd name="T55" fmla="*/ 69 h 232"/>
                <a:gd name="T56" fmla="*/ 94 w 232"/>
                <a:gd name="T57" fmla="*/ 124 h 232"/>
                <a:gd name="T58" fmla="*/ 109 w 232"/>
                <a:gd name="T59" fmla="*/ 138 h 232"/>
                <a:gd name="T60" fmla="*/ 163 w 232"/>
                <a:gd name="T61" fmla="*/ 163 h 232"/>
                <a:gd name="T62" fmla="*/ 138 w 232"/>
                <a:gd name="T63" fmla="*/ 108 h 232"/>
                <a:gd name="T64" fmla="*/ 124 w 232"/>
                <a:gd name="T65" fmla="*/ 94 h 232"/>
                <a:gd name="T66" fmla="*/ 123 w 232"/>
                <a:gd name="T67" fmla="*/ 123 h 232"/>
                <a:gd name="T68" fmla="*/ 110 w 232"/>
                <a:gd name="T69" fmla="*/ 123 h 232"/>
                <a:gd name="T70" fmla="*/ 110 w 232"/>
                <a:gd name="T71" fmla="*/ 109 h 232"/>
                <a:gd name="T72" fmla="*/ 123 w 232"/>
                <a:gd name="T73" fmla="*/ 109 h 232"/>
                <a:gd name="T74" fmla="*/ 123 w 232"/>
                <a:gd name="T75" fmla="*/ 12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29" y="208"/>
                  </a:moveTo>
                  <a:cubicBezTo>
                    <a:pt x="129" y="190"/>
                    <a:pt x="129" y="190"/>
                    <a:pt x="129" y="190"/>
                  </a:cubicBezTo>
                  <a:cubicBezTo>
                    <a:pt x="129" y="183"/>
                    <a:pt x="123" y="178"/>
                    <a:pt x="117" y="178"/>
                  </a:cubicBezTo>
                  <a:cubicBezTo>
                    <a:pt x="110" y="178"/>
                    <a:pt x="105" y="183"/>
                    <a:pt x="105" y="190"/>
                  </a:cubicBezTo>
                  <a:cubicBezTo>
                    <a:pt x="105" y="208"/>
                    <a:pt x="105" y="208"/>
                    <a:pt x="105" y="208"/>
                  </a:cubicBezTo>
                  <a:cubicBezTo>
                    <a:pt x="63" y="203"/>
                    <a:pt x="30" y="170"/>
                    <a:pt x="25" y="129"/>
                  </a:cubicBezTo>
                  <a:cubicBezTo>
                    <a:pt x="42" y="129"/>
                    <a:pt x="42" y="129"/>
                    <a:pt x="42" y="129"/>
                  </a:cubicBezTo>
                  <a:cubicBezTo>
                    <a:pt x="48" y="129"/>
                    <a:pt x="53" y="123"/>
                    <a:pt x="53" y="117"/>
                  </a:cubicBezTo>
                  <a:cubicBezTo>
                    <a:pt x="53" y="110"/>
                    <a:pt x="48" y="105"/>
                    <a:pt x="42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9" y="63"/>
                    <a:pt x="63" y="30"/>
                    <a:pt x="104" y="25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7"/>
                    <a:pt x="109" y="53"/>
                    <a:pt x="116" y="53"/>
                  </a:cubicBezTo>
                  <a:cubicBezTo>
                    <a:pt x="122" y="53"/>
                    <a:pt x="128" y="47"/>
                    <a:pt x="128" y="41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69" y="30"/>
                    <a:pt x="202" y="63"/>
                    <a:pt x="208" y="104"/>
                  </a:cubicBezTo>
                  <a:cubicBezTo>
                    <a:pt x="190" y="104"/>
                    <a:pt x="190" y="104"/>
                    <a:pt x="190" y="104"/>
                  </a:cubicBezTo>
                  <a:cubicBezTo>
                    <a:pt x="184" y="104"/>
                    <a:pt x="179" y="109"/>
                    <a:pt x="179" y="116"/>
                  </a:cubicBezTo>
                  <a:cubicBezTo>
                    <a:pt x="179" y="122"/>
                    <a:pt x="184" y="128"/>
                    <a:pt x="190" y="128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3" y="169"/>
                    <a:pt x="170" y="202"/>
                    <a:pt x="129" y="208"/>
                  </a:cubicBezTo>
                  <a:close/>
                  <a:moveTo>
                    <a:pt x="124" y="94"/>
                  </a:moveTo>
                  <a:cubicBezTo>
                    <a:pt x="70" y="69"/>
                    <a:pt x="70" y="69"/>
                    <a:pt x="70" y="69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97" y="129"/>
                    <a:pt x="103" y="136"/>
                    <a:pt x="109" y="138"/>
                  </a:cubicBezTo>
                  <a:cubicBezTo>
                    <a:pt x="163" y="163"/>
                    <a:pt x="163" y="163"/>
                    <a:pt x="163" y="163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36" y="103"/>
                    <a:pt x="130" y="96"/>
                    <a:pt x="124" y="94"/>
                  </a:cubicBezTo>
                  <a:close/>
                  <a:moveTo>
                    <a:pt x="123" y="123"/>
                  </a:moveTo>
                  <a:cubicBezTo>
                    <a:pt x="119" y="126"/>
                    <a:pt x="113" y="126"/>
                    <a:pt x="110" y="123"/>
                  </a:cubicBezTo>
                  <a:cubicBezTo>
                    <a:pt x="106" y="119"/>
                    <a:pt x="106" y="113"/>
                    <a:pt x="110" y="109"/>
                  </a:cubicBezTo>
                  <a:cubicBezTo>
                    <a:pt x="113" y="106"/>
                    <a:pt x="119" y="106"/>
                    <a:pt x="123" y="109"/>
                  </a:cubicBezTo>
                  <a:cubicBezTo>
                    <a:pt x="127" y="113"/>
                    <a:pt x="127" y="119"/>
                    <a:pt x="123" y="12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ea typeface="方正黑体简体" panose="02010601030101010101" pitchFamily="2" charset="-122"/>
              </a:endParaRPr>
            </a:p>
          </p:txBody>
        </p:sp>
        <p:sp>
          <p:nvSpPr>
            <p:cNvPr id="94" name="矩形 93"/>
            <p:cNvSpPr/>
            <p:nvPr/>
          </p:nvSpPr>
          <p:spPr>
            <a:xfrm>
              <a:off x="6530405" y="4732527"/>
              <a:ext cx="1581582" cy="299634"/>
            </a:xfrm>
            <a:prstGeom prst="rect">
              <a:avLst/>
            </a:prstGeom>
            <a:effectLst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200" b="1" dirty="0" smtClean="0">
                  <a:solidFill>
                    <a:schemeClr val="bg1"/>
                  </a:solidFill>
                  <a:ea typeface="方正黑体简体" panose="02010601030101010101" pitchFamily="2" charset="-122"/>
                </a:rPr>
                <a:t>3</a:t>
              </a:r>
              <a:endParaRPr lang="zh-CN" altLang="en-US" sz="1200" b="1" dirty="0">
                <a:solidFill>
                  <a:schemeClr val="bg1"/>
                </a:solidFill>
                <a:ea typeface="方正黑体简体" panose="02010601030101010101" pitchFamily="2" charset="-122"/>
              </a:endParaRPr>
            </a:p>
          </p:txBody>
        </p:sp>
        <p:grpSp>
          <p:nvGrpSpPr>
            <p:cNvPr id="95" name="组合 94"/>
            <p:cNvGrpSpPr/>
            <p:nvPr/>
          </p:nvGrpSpPr>
          <p:grpSpPr>
            <a:xfrm>
              <a:off x="6189834" y="3287991"/>
              <a:ext cx="2262724" cy="1099321"/>
              <a:chOff x="1211801" y="4738725"/>
              <a:chExt cx="1915589" cy="1099321"/>
            </a:xfrm>
          </p:grpSpPr>
          <p:sp>
            <p:nvSpPr>
              <p:cNvPr id="96" name="标题 9"/>
              <p:cNvSpPr txBox="1"/>
              <p:nvPr/>
            </p:nvSpPr>
            <p:spPr>
              <a:xfrm>
                <a:off x="1635448" y="4738725"/>
                <a:ext cx="1068293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lang="zh-CN" altLang="en-US" sz="2400" kern="120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</a:lstStyle>
              <a:p>
                <a:r>
                  <a:rPr lang="zh-CN" altLang="en-US" sz="1400" dirty="0" smtClean="0">
                    <a:solidFill>
                      <a:srgbClr val="404056"/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可管理的群聊</a:t>
                </a:r>
                <a:endParaRPr lang="zh-CN" altLang="en-US" sz="1400" dirty="0">
                  <a:solidFill>
                    <a:srgbClr val="404056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  <p:sp>
            <p:nvSpPr>
              <p:cNvPr id="97" name="矩形 96"/>
              <p:cNvSpPr/>
              <p:nvPr/>
            </p:nvSpPr>
            <p:spPr>
              <a:xfrm>
                <a:off x="1211801" y="5053216"/>
                <a:ext cx="1915589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zh-CN" altLang="en-US" sz="1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可设置仅群主可管理群聊，设置群内禁言，发布群公告。支持发起</a:t>
                </a:r>
                <a:r>
                  <a:rPr lang="en-US" altLang="zh-CN" sz="1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2000</a:t>
                </a:r>
                <a:r>
                  <a:rPr lang="zh-CN" altLang="en-US" sz="1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人群聊</a:t>
                </a:r>
                <a:endPara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</p:grpSp>
      </p:grpSp>
      <p:grpSp>
        <p:nvGrpSpPr>
          <p:cNvPr id="98" name="组合 97"/>
          <p:cNvGrpSpPr/>
          <p:nvPr/>
        </p:nvGrpSpPr>
        <p:grpSpPr>
          <a:xfrm>
            <a:off x="8688705" y="1947720"/>
            <a:ext cx="2262724" cy="3468568"/>
            <a:chOff x="8665555" y="1966179"/>
            <a:chExt cx="2262724" cy="3468568"/>
          </a:xfrm>
        </p:grpSpPr>
        <p:sp>
          <p:nvSpPr>
            <p:cNvPr id="99" name="is1ide-Rectangle: Rounded Corners 128"/>
            <p:cNvSpPr/>
            <p:nvPr/>
          </p:nvSpPr>
          <p:spPr>
            <a:xfrm>
              <a:off x="8696220" y="1966179"/>
              <a:ext cx="2194340" cy="3468568"/>
            </a:xfrm>
            <a:prstGeom prst="roundRect">
              <a:avLst>
                <a:gd name="adj" fmla="val 9231"/>
              </a:avLst>
            </a:prstGeom>
            <a:solidFill>
              <a:srgbClr val="FE8F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dirty="0">
                <a:ea typeface="方正黑体简体" panose="02010601030101010101" pitchFamily="2" charset="-122"/>
              </a:endParaRPr>
            </a:p>
          </p:txBody>
        </p:sp>
        <p:sp>
          <p:nvSpPr>
            <p:cNvPr id="100" name="is1ide-Rectangle: Rounded Corners 131"/>
            <p:cNvSpPr/>
            <p:nvPr/>
          </p:nvSpPr>
          <p:spPr>
            <a:xfrm>
              <a:off x="9002600" y="4734878"/>
              <a:ext cx="1581580" cy="3048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rgbClr val="A8CAF3"/>
                </a:solidFill>
                <a:ea typeface="方正黑体简体" panose="02010601030101010101" pitchFamily="2" charset="-122"/>
              </a:endParaRPr>
            </a:p>
          </p:txBody>
        </p:sp>
        <p:sp>
          <p:nvSpPr>
            <p:cNvPr id="101" name="is1ide-Freeform: Shape 161"/>
            <p:cNvSpPr/>
            <p:nvPr/>
          </p:nvSpPr>
          <p:spPr bwMode="auto">
            <a:xfrm>
              <a:off x="9524148" y="2555879"/>
              <a:ext cx="538485" cy="538485"/>
            </a:xfrm>
            <a:custGeom>
              <a:avLst/>
              <a:gdLst>
                <a:gd name="T0" fmla="*/ 187 w 228"/>
                <a:gd name="T1" fmla="*/ 114 h 240"/>
                <a:gd name="T2" fmla="*/ 114 w 228"/>
                <a:gd name="T3" fmla="*/ 40 h 240"/>
                <a:gd name="T4" fmla="*/ 40 w 228"/>
                <a:gd name="T5" fmla="*/ 114 h 240"/>
                <a:gd name="T6" fmla="*/ 68 w 228"/>
                <a:gd name="T7" fmla="*/ 171 h 240"/>
                <a:gd name="T8" fmla="*/ 74 w 228"/>
                <a:gd name="T9" fmla="*/ 173 h 240"/>
                <a:gd name="T10" fmla="*/ 81 w 228"/>
                <a:gd name="T11" fmla="*/ 169 h 240"/>
                <a:gd name="T12" fmla="*/ 79 w 228"/>
                <a:gd name="T13" fmla="*/ 156 h 240"/>
                <a:gd name="T14" fmla="*/ 59 w 228"/>
                <a:gd name="T15" fmla="*/ 114 h 240"/>
                <a:gd name="T16" fmla="*/ 114 w 228"/>
                <a:gd name="T17" fmla="*/ 59 h 240"/>
                <a:gd name="T18" fmla="*/ 169 w 228"/>
                <a:gd name="T19" fmla="*/ 114 h 240"/>
                <a:gd name="T20" fmla="*/ 152 w 228"/>
                <a:gd name="T21" fmla="*/ 153 h 240"/>
                <a:gd name="T22" fmla="*/ 151 w 228"/>
                <a:gd name="T23" fmla="*/ 166 h 240"/>
                <a:gd name="T24" fmla="*/ 165 w 228"/>
                <a:gd name="T25" fmla="*/ 167 h 240"/>
                <a:gd name="T26" fmla="*/ 187 w 228"/>
                <a:gd name="T27" fmla="*/ 114 h 240"/>
                <a:gd name="T28" fmla="*/ 116 w 228"/>
                <a:gd name="T29" fmla="*/ 79 h 240"/>
                <a:gd name="T30" fmla="*/ 81 w 228"/>
                <a:gd name="T31" fmla="*/ 114 h 240"/>
                <a:gd name="T32" fmla="*/ 101 w 228"/>
                <a:gd name="T33" fmla="*/ 144 h 240"/>
                <a:gd name="T34" fmla="*/ 101 w 228"/>
                <a:gd name="T35" fmla="*/ 226 h 240"/>
                <a:gd name="T36" fmla="*/ 115 w 228"/>
                <a:gd name="T37" fmla="*/ 240 h 240"/>
                <a:gd name="T38" fmla="*/ 129 w 228"/>
                <a:gd name="T39" fmla="*/ 226 h 240"/>
                <a:gd name="T40" fmla="*/ 129 w 228"/>
                <a:gd name="T41" fmla="*/ 145 h 240"/>
                <a:gd name="T42" fmla="*/ 150 w 228"/>
                <a:gd name="T43" fmla="*/ 114 h 240"/>
                <a:gd name="T44" fmla="*/ 116 w 228"/>
                <a:gd name="T45" fmla="*/ 79 h 240"/>
                <a:gd name="T46" fmla="*/ 114 w 228"/>
                <a:gd name="T47" fmla="*/ 0 h 240"/>
                <a:gd name="T48" fmla="*/ 0 w 228"/>
                <a:gd name="T49" fmla="*/ 114 h 240"/>
                <a:gd name="T50" fmla="*/ 52 w 228"/>
                <a:gd name="T51" fmla="*/ 209 h 240"/>
                <a:gd name="T52" fmla="*/ 57 w 228"/>
                <a:gd name="T53" fmla="*/ 211 h 240"/>
                <a:gd name="T54" fmla="*/ 65 w 228"/>
                <a:gd name="T55" fmla="*/ 206 h 240"/>
                <a:gd name="T56" fmla="*/ 62 w 228"/>
                <a:gd name="T57" fmla="*/ 193 h 240"/>
                <a:gd name="T58" fmla="*/ 19 w 228"/>
                <a:gd name="T59" fmla="*/ 114 h 240"/>
                <a:gd name="T60" fmla="*/ 114 w 228"/>
                <a:gd name="T61" fmla="*/ 18 h 240"/>
                <a:gd name="T62" fmla="*/ 209 w 228"/>
                <a:gd name="T63" fmla="*/ 114 h 240"/>
                <a:gd name="T64" fmla="*/ 168 w 228"/>
                <a:gd name="T65" fmla="*/ 192 h 240"/>
                <a:gd name="T66" fmla="*/ 165 w 228"/>
                <a:gd name="T67" fmla="*/ 205 h 240"/>
                <a:gd name="T68" fmla="*/ 178 w 228"/>
                <a:gd name="T69" fmla="*/ 208 h 240"/>
                <a:gd name="T70" fmla="*/ 228 w 228"/>
                <a:gd name="T71" fmla="*/ 114 h 240"/>
                <a:gd name="T72" fmla="*/ 114 w 228"/>
                <a:gd name="T7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8" h="240">
                  <a:moveTo>
                    <a:pt x="187" y="114"/>
                  </a:moveTo>
                  <a:cubicBezTo>
                    <a:pt x="187" y="73"/>
                    <a:pt x="154" y="40"/>
                    <a:pt x="114" y="40"/>
                  </a:cubicBezTo>
                  <a:cubicBezTo>
                    <a:pt x="73" y="40"/>
                    <a:pt x="40" y="73"/>
                    <a:pt x="40" y="114"/>
                  </a:cubicBezTo>
                  <a:cubicBezTo>
                    <a:pt x="40" y="136"/>
                    <a:pt x="50" y="157"/>
                    <a:pt x="68" y="171"/>
                  </a:cubicBezTo>
                  <a:cubicBezTo>
                    <a:pt x="69" y="172"/>
                    <a:pt x="71" y="173"/>
                    <a:pt x="74" y="173"/>
                  </a:cubicBezTo>
                  <a:cubicBezTo>
                    <a:pt x="76" y="173"/>
                    <a:pt x="79" y="171"/>
                    <a:pt x="81" y="169"/>
                  </a:cubicBezTo>
                  <a:cubicBezTo>
                    <a:pt x="84" y="165"/>
                    <a:pt x="83" y="159"/>
                    <a:pt x="79" y="156"/>
                  </a:cubicBezTo>
                  <a:cubicBezTo>
                    <a:pt x="67" y="146"/>
                    <a:pt x="59" y="130"/>
                    <a:pt x="59" y="114"/>
                  </a:cubicBezTo>
                  <a:cubicBezTo>
                    <a:pt x="59" y="83"/>
                    <a:pt x="84" y="59"/>
                    <a:pt x="114" y="59"/>
                  </a:cubicBezTo>
                  <a:cubicBezTo>
                    <a:pt x="144" y="59"/>
                    <a:pt x="169" y="83"/>
                    <a:pt x="169" y="114"/>
                  </a:cubicBezTo>
                  <a:cubicBezTo>
                    <a:pt x="169" y="129"/>
                    <a:pt x="163" y="143"/>
                    <a:pt x="152" y="153"/>
                  </a:cubicBezTo>
                  <a:cubicBezTo>
                    <a:pt x="148" y="157"/>
                    <a:pt x="148" y="163"/>
                    <a:pt x="151" y="166"/>
                  </a:cubicBezTo>
                  <a:cubicBezTo>
                    <a:pt x="155" y="170"/>
                    <a:pt x="161" y="170"/>
                    <a:pt x="165" y="167"/>
                  </a:cubicBezTo>
                  <a:cubicBezTo>
                    <a:pt x="179" y="153"/>
                    <a:pt x="187" y="134"/>
                    <a:pt x="187" y="114"/>
                  </a:cubicBezTo>
                  <a:close/>
                  <a:moveTo>
                    <a:pt x="116" y="79"/>
                  </a:moveTo>
                  <a:cubicBezTo>
                    <a:pt x="97" y="79"/>
                    <a:pt x="81" y="95"/>
                    <a:pt x="81" y="114"/>
                  </a:cubicBezTo>
                  <a:cubicBezTo>
                    <a:pt x="81" y="127"/>
                    <a:pt x="89" y="139"/>
                    <a:pt x="101" y="144"/>
                  </a:cubicBezTo>
                  <a:cubicBezTo>
                    <a:pt x="101" y="226"/>
                    <a:pt x="101" y="226"/>
                    <a:pt x="101" y="226"/>
                  </a:cubicBezTo>
                  <a:cubicBezTo>
                    <a:pt x="101" y="233"/>
                    <a:pt x="107" y="240"/>
                    <a:pt x="115" y="240"/>
                  </a:cubicBezTo>
                  <a:cubicBezTo>
                    <a:pt x="123" y="240"/>
                    <a:pt x="129" y="233"/>
                    <a:pt x="129" y="226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41" y="140"/>
                    <a:pt x="150" y="128"/>
                    <a:pt x="150" y="114"/>
                  </a:cubicBezTo>
                  <a:cubicBezTo>
                    <a:pt x="150" y="95"/>
                    <a:pt x="134" y="79"/>
                    <a:pt x="116" y="79"/>
                  </a:cubicBezTo>
                  <a:close/>
                  <a:moveTo>
                    <a:pt x="114" y="0"/>
                  </a:moveTo>
                  <a:cubicBezTo>
                    <a:pt x="51" y="0"/>
                    <a:pt x="0" y="51"/>
                    <a:pt x="0" y="114"/>
                  </a:cubicBezTo>
                  <a:cubicBezTo>
                    <a:pt x="0" y="152"/>
                    <a:pt x="19" y="188"/>
                    <a:pt x="52" y="209"/>
                  </a:cubicBezTo>
                  <a:cubicBezTo>
                    <a:pt x="54" y="210"/>
                    <a:pt x="55" y="211"/>
                    <a:pt x="57" y="211"/>
                  </a:cubicBezTo>
                  <a:cubicBezTo>
                    <a:pt x="60" y="211"/>
                    <a:pt x="63" y="209"/>
                    <a:pt x="65" y="206"/>
                  </a:cubicBezTo>
                  <a:cubicBezTo>
                    <a:pt x="68" y="202"/>
                    <a:pt x="67" y="196"/>
                    <a:pt x="62" y="193"/>
                  </a:cubicBezTo>
                  <a:cubicBezTo>
                    <a:pt x="35" y="176"/>
                    <a:pt x="19" y="146"/>
                    <a:pt x="19" y="114"/>
                  </a:cubicBezTo>
                  <a:cubicBezTo>
                    <a:pt x="19" y="61"/>
                    <a:pt x="61" y="18"/>
                    <a:pt x="114" y="18"/>
                  </a:cubicBezTo>
                  <a:cubicBezTo>
                    <a:pt x="166" y="18"/>
                    <a:pt x="209" y="61"/>
                    <a:pt x="209" y="114"/>
                  </a:cubicBezTo>
                  <a:cubicBezTo>
                    <a:pt x="209" y="145"/>
                    <a:pt x="194" y="174"/>
                    <a:pt x="168" y="192"/>
                  </a:cubicBezTo>
                  <a:cubicBezTo>
                    <a:pt x="163" y="195"/>
                    <a:pt x="162" y="201"/>
                    <a:pt x="165" y="205"/>
                  </a:cubicBezTo>
                  <a:cubicBezTo>
                    <a:pt x="168" y="209"/>
                    <a:pt x="174" y="211"/>
                    <a:pt x="178" y="208"/>
                  </a:cubicBezTo>
                  <a:cubicBezTo>
                    <a:pt x="209" y="186"/>
                    <a:pt x="228" y="151"/>
                    <a:pt x="228" y="114"/>
                  </a:cubicBezTo>
                  <a:cubicBezTo>
                    <a:pt x="228" y="51"/>
                    <a:pt x="177" y="0"/>
                    <a:pt x="11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ea typeface="方正黑体简体" panose="02010601030101010101" pitchFamily="2" charset="-122"/>
              </a:endParaRPr>
            </a:p>
          </p:txBody>
        </p:sp>
        <p:sp>
          <p:nvSpPr>
            <p:cNvPr id="102" name="矩形 101"/>
            <p:cNvSpPr/>
            <p:nvPr/>
          </p:nvSpPr>
          <p:spPr>
            <a:xfrm>
              <a:off x="9006905" y="4732527"/>
              <a:ext cx="1581582" cy="299634"/>
            </a:xfrm>
            <a:prstGeom prst="rect">
              <a:avLst/>
            </a:prstGeom>
            <a:effectLst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方正黑体简体" panose="02010601030101010101" pitchFamily="2" charset="-122"/>
                </a:rPr>
                <a:t>4</a:t>
              </a:r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方正黑体简体" panose="02010601030101010101" pitchFamily="2" charset="-122"/>
              </a:endParaRPr>
            </a:p>
          </p:txBody>
        </p:sp>
        <p:grpSp>
          <p:nvGrpSpPr>
            <p:cNvPr id="103" name="组合 102"/>
            <p:cNvGrpSpPr/>
            <p:nvPr/>
          </p:nvGrpSpPr>
          <p:grpSpPr>
            <a:xfrm>
              <a:off x="8665555" y="3287991"/>
              <a:ext cx="2262724" cy="1099321"/>
              <a:chOff x="1211801" y="4738725"/>
              <a:chExt cx="1915589" cy="1099321"/>
            </a:xfrm>
          </p:grpSpPr>
          <p:sp>
            <p:nvSpPr>
              <p:cNvPr id="104" name="标题 9"/>
              <p:cNvSpPr txBox="1"/>
              <p:nvPr/>
            </p:nvSpPr>
            <p:spPr>
              <a:xfrm>
                <a:off x="1939432" y="4738725"/>
                <a:ext cx="460322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lang="zh-CN" altLang="en-US" sz="2400" kern="120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</a:lstStyle>
              <a:p>
                <a:r>
                  <a:rPr lang="zh-CN" altLang="en-US" sz="1400" dirty="0" smtClean="0">
                    <a:solidFill>
                      <a:schemeClr val="bg1"/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打卡</a:t>
                </a:r>
                <a:endParaRPr lang="zh-CN" altLang="en-US" sz="1400" dirty="0">
                  <a:solidFill>
                    <a:schemeClr val="bg1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  <p:sp>
            <p:nvSpPr>
              <p:cNvPr id="105" name="矩形 104"/>
              <p:cNvSpPr/>
              <p:nvPr/>
            </p:nvSpPr>
            <p:spPr>
              <a:xfrm>
                <a:off x="1211801" y="5053216"/>
                <a:ext cx="1915589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zh-CN" altLang="en-US" sz="1000" dirty="0" smtClean="0">
                    <a:solidFill>
                      <a:schemeClr val="bg1"/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在手机上轻松考勤，支持固定时间上下班、灵活排班、自由上下班和外出打卡。</a:t>
                </a:r>
                <a:endParaRPr lang="zh-CN" altLang="en-US" sz="1000" dirty="0">
                  <a:solidFill>
                    <a:schemeClr val="bg1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79506"/>
          </a:xfrm>
          <a:prstGeom prst="rect">
            <a:avLst/>
          </a:prstGeom>
          <a:gradFill>
            <a:gsLst>
              <a:gs pos="100000">
                <a:srgbClr val="F3F7F8">
                  <a:alpha val="80000"/>
                </a:srgbClr>
              </a:gs>
              <a:gs pos="83000">
                <a:srgbClr val="F3F7F8">
                  <a:alpha val="92000"/>
                </a:srgbClr>
              </a:gs>
              <a:gs pos="50000">
                <a:srgbClr val="F3F7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247728" y="283911"/>
            <a:ext cx="371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企业微信</a:t>
            </a:r>
            <a:r>
              <a:rPr lang="en-US" altLang="zh-CN" sz="28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-</a:t>
            </a:r>
            <a:r>
              <a:rPr lang="zh-CN" altLang="en-US" sz="28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自建应用</a:t>
            </a:r>
            <a:endParaRPr lang="zh-CN" altLang="en-US" sz="2800" dirty="0">
              <a:solidFill>
                <a:srgbClr val="165878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859955" y="778295"/>
            <a:ext cx="2472090" cy="57674"/>
            <a:chOff x="4859955" y="745637"/>
            <a:chExt cx="2472090" cy="57674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4859955" y="774473"/>
              <a:ext cx="2472090" cy="0"/>
            </a:xfrm>
            <a:prstGeom prst="line">
              <a:avLst/>
            </a:prstGeom>
            <a:ln w="12700">
              <a:gradFill>
                <a:gsLst>
                  <a:gs pos="0">
                    <a:srgbClr val="165878">
                      <a:alpha val="0"/>
                    </a:srgbClr>
                  </a:gs>
                  <a:gs pos="5300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6067163" y="745637"/>
              <a:ext cx="57674" cy="57674"/>
            </a:xfrm>
            <a:prstGeom prst="ellipse">
              <a:avLst/>
            </a:prstGeom>
            <a:solidFill>
              <a:srgbClr val="F3F7F8"/>
            </a:solidFill>
            <a:ln>
              <a:solidFill>
                <a:srgbClr val="1658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45" name="椭圆 44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053392" y="1789971"/>
            <a:ext cx="10218770" cy="3314402"/>
            <a:chOff x="1053392" y="1789971"/>
            <a:chExt cx="10218770" cy="3314402"/>
          </a:xfrm>
        </p:grpSpPr>
        <p:sp>
          <p:nvSpPr>
            <p:cNvPr id="58" name="Freeform 1"/>
            <p:cNvSpPr>
              <a:spLocks noChangeArrowheads="1"/>
            </p:cNvSpPr>
            <p:nvPr/>
          </p:nvSpPr>
          <p:spPr bwMode="auto">
            <a:xfrm rot="10800000">
              <a:off x="3219485" y="2378490"/>
              <a:ext cx="219291" cy="342979"/>
            </a:xfrm>
            <a:custGeom>
              <a:avLst/>
              <a:gdLst>
                <a:gd name="T0" fmla="*/ 5999 w 6375"/>
                <a:gd name="T1" fmla="*/ 8218 h 9969"/>
                <a:gd name="T2" fmla="*/ 5999 w 6375"/>
                <a:gd name="T3" fmla="*/ 8218 h 9969"/>
                <a:gd name="T4" fmla="*/ 2750 w 6375"/>
                <a:gd name="T5" fmla="*/ 4969 h 9969"/>
                <a:gd name="T6" fmla="*/ 5999 w 6375"/>
                <a:gd name="T7" fmla="*/ 1750 h 9969"/>
                <a:gd name="T8" fmla="*/ 5999 w 6375"/>
                <a:gd name="T9" fmla="*/ 375 h 9969"/>
                <a:gd name="T10" fmla="*/ 4624 w 6375"/>
                <a:gd name="T11" fmla="*/ 375 h 9969"/>
                <a:gd name="T12" fmla="*/ 0 w 6375"/>
                <a:gd name="T13" fmla="*/ 4969 h 9969"/>
                <a:gd name="T14" fmla="*/ 4624 w 6375"/>
                <a:gd name="T15" fmla="*/ 9593 h 9969"/>
                <a:gd name="T16" fmla="*/ 5999 w 6375"/>
                <a:gd name="T17" fmla="*/ 9593 h 9969"/>
                <a:gd name="T18" fmla="*/ 6280 w 6375"/>
                <a:gd name="T19" fmla="*/ 8905 h 9969"/>
                <a:gd name="T20" fmla="*/ 5999 w 6375"/>
                <a:gd name="T21" fmla="*/ 8218 h 9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75" h="9969">
                  <a:moveTo>
                    <a:pt x="5999" y="8218"/>
                  </a:moveTo>
                  <a:lnTo>
                    <a:pt x="5999" y="8218"/>
                  </a:lnTo>
                  <a:cubicBezTo>
                    <a:pt x="2750" y="4969"/>
                    <a:pt x="2750" y="4969"/>
                    <a:pt x="2750" y="4969"/>
                  </a:cubicBezTo>
                  <a:cubicBezTo>
                    <a:pt x="5999" y="1750"/>
                    <a:pt x="5999" y="1750"/>
                    <a:pt x="5999" y="1750"/>
                  </a:cubicBezTo>
                  <a:cubicBezTo>
                    <a:pt x="6374" y="1375"/>
                    <a:pt x="6374" y="750"/>
                    <a:pt x="5999" y="375"/>
                  </a:cubicBezTo>
                  <a:cubicBezTo>
                    <a:pt x="5624" y="0"/>
                    <a:pt x="4999" y="0"/>
                    <a:pt x="4624" y="375"/>
                  </a:cubicBezTo>
                  <a:cubicBezTo>
                    <a:pt x="0" y="4969"/>
                    <a:pt x="0" y="4969"/>
                    <a:pt x="0" y="4969"/>
                  </a:cubicBezTo>
                  <a:cubicBezTo>
                    <a:pt x="4624" y="9593"/>
                    <a:pt x="4624" y="9593"/>
                    <a:pt x="4624" y="9593"/>
                  </a:cubicBezTo>
                  <a:cubicBezTo>
                    <a:pt x="4999" y="9968"/>
                    <a:pt x="5624" y="9968"/>
                    <a:pt x="5999" y="9593"/>
                  </a:cubicBezTo>
                  <a:cubicBezTo>
                    <a:pt x="6186" y="9405"/>
                    <a:pt x="6280" y="9155"/>
                    <a:pt x="6280" y="8905"/>
                  </a:cubicBezTo>
                  <a:cubicBezTo>
                    <a:pt x="6280" y="8655"/>
                    <a:pt x="6186" y="8405"/>
                    <a:pt x="5999" y="8218"/>
                  </a:cubicBezTo>
                </a:path>
              </a:pathLst>
            </a:custGeom>
            <a:solidFill>
              <a:schemeClr val="bg1">
                <a:lumMod val="75000"/>
                <a:alpha val="70000"/>
              </a:schemeClr>
            </a:solidFill>
            <a:ln>
              <a:noFill/>
            </a:ln>
            <a:effectLst/>
          </p:spPr>
          <p:txBody>
            <a:bodyPr wrap="none" lIns="119480" tIns="59740" rIns="119480" bIns="59740" anchor="ctr"/>
            <a:lstStyle/>
            <a:p>
              <a:endParaRPr lang="en-US" sz="885" dirty="0"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  <p:sp>
          <p:nvSpPr>
            <p:cNvPr id="60" name="Freeform 1"/>
            <p:cNvSpPr>
              <a:spLocks noChangeArrowheads="1"/>
            </p:cNvSpPr>
            <p:nvPr/>
          </p:nvSpPr>
          <p:spPr bwMode="auto">
            <a:xfrm rot="10800000">
              <a:off x="4878844" y="2378490"/>
              <a:ext cx="219291" cy="342979"/>
            </a:xfrm>
            <a:custGeom>
              <a:avLst/>
              <a:gdLst>
                <a:gd name="T0" fmla="*/ 5999 w 6375"/>
                <a:gd name="T1" fmla="*/ 8218 h 9969"/>
                <a:gd name="T2" fmla="*/ 5999 w 6375"/>
                <a:gd name="T3" fmla="*/ 8218 h 9969"/>
                <a:gd name="T4" fmla="*/ 2750 w 6375"/>
                <a:gd name="T5" fmla="*/ 4969 h 9969"/>
                <a:gd name="T6" fmla="*/ 5999 w 6375"/>
                <a:gd name="T7" fmla="*/ 1750 h 9969"/>
                <a:gd name="T8" fmla="*/ 5999 w 6375"/>
                <a:gd name="T9" fmla="*/ 375 h 9969"/>
                <a:gd name="T10" fmla="*/ 4624 w 6375"/>
                <a:gd name="T11" fmla="*/ 375 h 9969"/>
                <a:gd name="T12" fmla="*/ 0 w 6375"/>
                <a:gd name="T13" fmla="*/ 4969 h 9969"/>
                <a:gd name="T14" fmla="*/ 4624 w 6375"/>
                <a:gd name="T15" fmla="*/ 9593 h 9969"/>
                <a:gd name="T16" fmla="*/ 5999 w 6375"/>
                <a:gd name="T17" fmla="*/ 9593 h 9969"/>
                <a:gd name="T18" fmla="*/ 6280 w 6375"/>
                <a:gd name="T19" fmla="*/ 8905 h 9969"/>
                <a:gd name="T20" fmla="*/ 5999 w 6375"/>
                <a:gd name="T21" fmla="*/ 8218 h 9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75" h="9969">
                  <a:moveTo>
                    <a:pt x="5999" y="8218"/>
                  </a:moveTo>
                  <a:lnTo>
                    <a:pt x="5999" y="8218"/>
                  </a:lnTo>
                  <a:cubicBezTo>
                    <a:pt x="2750" y="4969"/>
                    <a:pt x="2750" y="4969"/>
                    <a:pt x="2750" y="4969"/>
                  </a:cubicBezTo>
                  <a:cubicBezTo>
                    <a:pt x="5999" y="1750"/>
                    <a:pt x="5999" y="1750"/>
                    <a:pt x="5999" y="1750"/>
                  </a:cubicBezTo>
                  <a:cubicBezTo>
                    <a:pt x="6374" y="1375"/>
                    <a:pt x="6374" y="750"/>
                    <a:pt x="5999" y="375"/>
                  </a:cubicBezTo>
                  <a:cubicBezTo>
                    <a:pt x="5624" y="0"/>
                    <a:pt x="4999" y="0"/>
                    <a:pt x="4624" y="375"/>
                  </a:cubicBezTo>
                  <a:cubicBezTo>
                    <a:pt x="0" y="4969"/>
                    <a:pt x="0" y="4969"/>
                    <a:pt x="0" y="4969"/>
                  </a:cubicBezTo>
                  <a:cubicBezTo>
                    <a:pt x="4624" y="9593"/>
                    <a:pt x="4624" y="9593"/>
                    <a:pt x="4624" y="9593"/>
                  </a:cubicBezTo>
                  <a:cubicBezTo>
                    <a:pt x="4999" y="9968"/>
                    <a:pt x="5624" y="9968"/>
                    <a:pt x="5999" y="9593"/>
                  </a:cubicBezTo>
                  <a:cubicBezTo>
                    <a:pt x="6186" y="9405"/>
                    <a:pt x="6280" y="9155"/>
                    <a:pt x="6280" y="8905"/>
                  </a:cubicBezTo>
                  <a:cubicBezTo>
                    <a:pt x="6280" y="8655"/>
                    <a:pt x="6186" y="8405"/>
                    <a:pt x="5999" y="8218"/>
                  </a:cubicBezTo>
                </a:path>
              </a:pathLst>
            </a:custGeom>
            <a:solidFill>
              <a:schemeClr val="bg1">
                <a:lumMod val="75000"/>
                <a:alpha val="70000"/>
              </a:schemeClr>
            </a:solidFill>
            <a:ln>
              <a:noFill/>
            </a:ln>
            <a:effectLst/>
          </p:spPr>
          <p:txBody>
            <a:bodyPr wrap="none" lIns="119480" tIns="59740" rIns="119480" bIns="59740" anchor="ctr"/>
            <a:lstStyle/>
            <a:p>
              <a:endParaRPr lang="en-US" sz="885" dirty="0"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  <p:sp>
          <p:nvSpPr>
            <p:cNvPr id="61" name="Freeform 1"/>
            <p:cNvSpPr>
              <a:spLocks noChangeArrowheads="1"/>
            </p:cNvSpPr>
            <p:nvPr/>
          </p:nvSpPr>
          <p:spPr bwMode="auto">
            <a:xfrm rot="10800000">
              <a:off x="7179471" y="2378491"/>
              <a:ext cx="219291" cy="342979"/>
            </a:xfrm>
            <a:custGeom>
              <a:avLst/>
              <a:gdLst>
                <a:gd name="T0" fmla="*/ 5999 w 6375"/>
                <a:gd name="T1" fmla="*/ 8218 h 9969"/>
                <a:gd name="T2" fmla="*/ 5999 w 6375"/>
                <a:gd name="T3" fmla="*/ 8218 h 9969"/>
                <a:gd name="T4" fmla="*/ 2750 w 6375"/>
                <a:gd name="T5" fmla="*/ 4969 h 9969"/>
                <a:gd name="T6" fmla="*/ 5999 w 6375"/>
                <a:gd name="T7" fmla="*/ 1750 h 9969"/>
                <a:gd name="T8" fmla="*/ 5999 w 6375"/>
                <a:gd name="T9" fmla="*/ 375 h 9969"/>
                <a:gd name="T10" fmla="*/ 4624 w 6375"/>
                <a:gd name="T11" fmla="*/ 375 h 9969"/>
                <a:gd name="T12" fmla="*/ 0 w 6375"/>
                <a:gd name="T13" fmla="*/ 4969 h 9969"/>
                <a:gd name="T14" fmla="*/ 4624 w 6375"/>
                <a:gd name="T15" fmla="*/ 9593 h 9969"/>
                <a:gd name="T16" fmla="*/ 5999 w 6375"/>
                <a:gd name="T17" fmla="*/ 9593 h 9969"/>
                <a:gd name="T18" fmla="*/ 6280 w 6375"/>
                <a:gd name="T19" fmla="*/ 8905 h 9969"/>
                <a:gd name="T20" fmla="*/ 5999 w 6375"/>
                <a:gd name="T21" fmla="*/ 8218 h 9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75" h="9969">
                  <a:moveTo>
                    <a:pt x="5999" y="8218"/>
                  </a:moveTo>
                  <a:lnTo>
                    <a:pt x="5999" y="8218"/>
                  </a:lnTo>
                  <a:cubicBezTo>
                    <a:pt x="2750" y="4969"/>
                    <a:pt x="2750" y="4969"/>
                    <a:pt x="2750" y="4969"/>
                  </a:cubicBezTo>
                  <a:cubicBezTo>
                    <a:pt x="5999" y="1750"/>
                    <a:pt x="5999" y="1750"/>
                    <a:pt x="5999" y="1750"/>
                  </a:cubicBezTo>
                  <a:cubicBezTo>
                    <a:pt x="6374" y="1375"/>
                    <a:pt x="6374" y="750"/>
                    <a:pt x="5999" y="375"/>
                  </a:cubicBezTo>
                  <a:cubicBezTo>
                    <a:pt x="5624" y="0"/>
                    <a:pt x="4999" y="0"/>
                    <a:pt x="4624" y="375"/>
                  </a:cubicBezTo>
                  <a:cubicBezTo>
                    <a:pt x="0" y="4969"/>
                    <a:pt x="0" y="4969"/>
                    <a:pt x="0" y="4969"/>
                  </a:cubicBezTo>
                  <a:cubicBezTo>
                    <a:pt x="4624" y="9593"/>
                    <a:pt x="4624" y="9593"/>
                    <a:pt x="4624" y="9593"/>
                  </a:cubicBezTo>
                  <a:cubicBezTo>
                    <a:pt x="4999" y="9968"/>
                    <a:pt x="5624" y="9968"/>
                    <a:pt x="5999" y="9593"/>
                  </a:cubicBezTo>
                  <a:cubicBezTo>
                    <a:pt x="6186" y="9405"/>
                    <a:pt x="6280" y="9155"/>
                    <a:pt x="6280" y="8905"/>
                  </a:cubicBezTo>
                  <a:cubicBezTo>
                    <a:pt x="6280" y="8655"/>
                    <a:pt x="6186" y="8405"/>
                    <a:pt x="5999" y="8218"/>
                  </a:cubicBezTo>
                </a:path>
              </a:pathLst>
            </a:custGeom>
            <a:solidFill>
              <a:schemeClr val="bg1">
                <a:lumMod val="75000"/>
                <a:alpha val="70000"/>
              </a:schemeClr>
            </a:solidFill>
            <a:ln>
              <a:noFill/>
            </a:ln>
            <a:effectLst/>
          </p:spPr>
          <p:txBody>
            <a:bodyPr wrap="none" lIns="119480" tIns="59740" rIns="119480" bIns="59740" anchor="ctr"/>
            <a:lstStyle/>
            <a:p>
              <a:endParaRPr lang="en-US" sz="885" dirty="0"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  <p:sp>
          <p:nvSpPr>
            <p:cNvPr id="64" name="Freeform 1"/>
            <p:cNvSpPr>
              <a:spLocks noChangeArrowheads="1"/>
            </p:cNvSpPr>
            <p:nvPr/>
          </p:nvSpPr>
          <p:spPr bwMode="auto">
            <a:xfrm rot="10800000">
              <a:off x="8872604" y="2378491"/>
              <a:ext cx="219291" cy="342979"/>
            </a:xfrm>
            <a:custGeom>
              <a:avLst/>
              <a:gdLst>
                <a:gd name="T0" fmla="*/ 5999 w 6375"/>
                <a:gd name="T1" fmla="*/ 8218 h 9969"/>
                <a:gd name="T2" fmla="*/ 5999 w 6375"/>
                <a:gd name="T3" fmla="*/ 8218 h 9969"/>
                <a:gd name="T4" fmla="*/ 2750 w 6375"/>
                <a:gd name="T5" fmla="*/ 4969 h 9969"/>
                <a:gd name="T6" fmla="*/ 5999 w 6375"/>
                <a:gd name="T7" fmla="*/ 1750 h 9969"/>
                <a:gd name="T8" fmla="*/ 5999 w 6375"/>
                <a:gd name="T9" fmla="*/ 375 h 9969"/>
                <a:gd name="T10" fmla="*/ 4624 w 6375"/>
                <a:gd name="T11" fmla="*/ 375 h 9969"/>
                <a:gd name="T12" fmla="*/ 0 w 6375"/>
                <a:gd name="T13" fmla="*/ 4969 h 9969"/>
                <a:gd name="T14" fmla="*/ 4624 w 6375"/>
                <a:gd name="T15" fmla="*/ 9593 h 9969"/>
                <a:gd name="T16" fmla="*/ 5999 w 6375"/>
                <a:gd name="T17" fmla="*/ 9593 h 9969"/>
                <a:gd name="T18" fmla="*/ 6280 w 6375"/>
                <a:gd name="T19" fmla="*/ 8905 h 9969"/>
                <a:gd name="T20" fmla="*/ 5999 w 6375"/>
                <a:gd name="T21" fmla="*/ 8218 h 9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75" h="9969">
                  <a:moveTo>
                    <a:pt x="5999" y="8218"/>
                  </a:moveTo>
                  <a:lnTo>
                    <a:pt x="5999" y="8218"/>
                  </a:lnTo>
                  <a:cubicBezTo>
                    <a:pt x="2750" y="4969"/>
                    <a:pt x="2750" y="4969"/>
                    <a:pt x="2750" y="4969"/>
                  </a:cubicBezTo>
                  <a:cubicBezTo>
                    <a:pt x="5999" y="1750"/>
                    <a:pt x="5999" y="1750"/>
                    <a:pt x="5999" y="1750"/>
                  </a:cubicBezTo>
                  <a:cubicBezTo>
                    <a:pt x="6374" y="1375"/>
                    <a:pt x="6374" y="750"/>
                    <a:pt x="5999" y="375"/>
                  </a:cubicBezTo>
                  <a:cubicBezTo>
                    <a:pt x="5624" y="0"/>
                    <a:pt x="4999" y="0"/>
                    <a:pt x="4624" y="375"/>
                  </a:cubicBezTo>
                  <a:cubicBezTo>
                    <a:pt x="0" y="4969"/>
                    <a:pt x="0" y="4969"/>
                    <a:pt x="0" y="4969"/>
                  </a:cubicBezTo>
                  <a:cubicBezTo>
                    <a:pt x="4624" y="9593"/>
                    <a:pt x="4624" y="9593"/>
                    <a:pt x="4624" y="9593"/>
                  </a:cubicBezTo>
                  <a:cubicBezTo>
                    <a:pt x="4999" y="9968"/>
                    <a:pt x="5624" y="9968"/>
                    <a:pt x="5999" y="9593"/>
                  </a:cubicBezTo>
                  <a:cubicBezTo>
                    <a:pt x="6186" y="9405"/>
                    <a:pt x="6280" y="9155"/>
                    <a:pt x="6280" y="8905"/>
                  </a:cubicBezTo>
                  <a:cubicBezTo>
                    <a:pt x="6280" y="8655"/>
                    <a:pt x="6186" y="8405"/>
                    <a:pt x="5999" y="8218"/>
                  </a:cubicBezTo>
                </a:path>
              </a:pathLst>
            </a:custGeom>
            <a:solidFill>
              <a:schemeClr val="bg1">
                <a:lumMod val="75000"/>
                <a:alpha val="70000"/>
              </a:schemeClr>
            </a:solidFill>
            <a:ln>
              <a:noFill/>
            </a:ln>
            <a:effectLst/>
          </p:spPr>
          <p:txBody>
            <a:bodyPr wrap="none" lIns="119480" tIns="59740" rIns="119480" bIns="59740" anchor="ctr"/>
            <a:lstStyle/>
            <a:p>
              <a:endParaRPr lang="en-US" sz="885" dirty="0"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  <p:cxnSp>
          <p:nvCxnSpPr>
            <p:cNvPr id="65" name="Straight Connector 107"/>
            <p:cNvCxnSpPr/>
            <p:nvPr/>
          </p:nvCxnSpPr>
          <p:spPr>
            <a:xfrm>
              <a:off x="2195807" y="3371989"/>
              <a:ext cx="0" cy="775291"/>
            </a:xfrm>
            <a:prstGeom prst="line">
              <a:avLst/>
            </a:prstGeom>
            <a:ln w="28575" cmpd="sng">
              <a:solidFill>
                <a:schemeClr val="bg1">
                  <a:lumMod val="75000"/>
                  <a:alpha val="40000"/>
                </a:schemeClr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111"/>
            <p:cNvCxnSpPr/>
            <p:nvPr/>
          </p:nvCxnSpPr>
          <p:spPr>
            <a:xfrm>
              <a:off x="4103605" y="3053424"/>
              <a:ext cx="0" cy="451727"/>
            </a:xfrm>
            <a:prstGeom prst="line">
              <a:avLst/>
            </a:prstGeom>
            <a:ln w="28575" cmpd="sng">
              <a:solidFill>
                <a:schemeClr val="bg1">
                  <a:lumMod val="75000"/>
                  <a:alpha val="40000"/>
                </a:schemeClr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115"/>
            <p:cNvCxnSpPr/>
            <p:nvPr/>
          </p:nvCxnSpPr>
          <p:spPr>
            <a:xfrm>
              <a:off x="6124169" y="3361073"/>
              <a:ext cx="0" cy="775291"/>
            </a:xfrm>
            <a:prstGeom prst="line">
              <a:avLst/>
            </a:prstGeom>
            <a:ln w="28575" cmpd="sng">
              <a:solidFill>
                <a:schemeClr val="bg1">
                  <a:lumMod val="75000"/>
                  <a:alpha val="40000"/>
                </a:schemeClr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119"/>
            <p:cNvCxnSpPr/>
            <p:nvPr/>
          </p:nvCxnSpPr>
          <p:spPr>
            <a:xfrm>
              <a:off x="8107236" y="3053424"/>
              <a:ext cx="0" cy="451727"/>
            </a:xfrm>
            <a:prstGeom prst="line">
              <a:avLst/>
            </a:prstGeom>
            <a:ln w="28575" cmpd="sng">
              <a:solidFill>
                <a:schemeClr val="bg1">
                  <a:lumMod val="75000"/>
                  <a:alpha val="40000"/>
                </a:schemeClr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123"/>
            <p:cNvCxnSpPr/>
            <p:nvPr/>
          </p:nvCxnSpPr>
          <p:spPr>
            <a:xfrm>
              <a:off x="10095007" y="3361073"/>
              <a:ext cx="0" cy="775291"/>
            </a:xfrm>
            <a:prstGeom prst="line">
              <a:avLst/>
            </a:prstGeom>
            <a:ln w="28575" cmpd="sng">
              <a:solidFill>
                <a:schemeClr val="bg1">
                  <a:lumMod val="75000"/>
                  <a:alpha val="40000"/>
                </a:schemeClr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组合 69"/>
            <p:cNvGrpSpPr/>
            <p:nvPr/>
          </p:nvGrpSpPr>
          <p:grpSpPr>
            <a:xfrm>
              <a:off x="1424944" y="1806619"/>
              <a:ext cx="1519621" cy="1520017"/>
              <a:chOff x="1424944" y="1914774"/>
              <a:chExt cx="1519621" cy="1520017"/>
            </a:xfrm>
          </p:grpSpPr>
          <p:sp>
            <p:nvSpPr>
              <p:cNvPr id="125" name="Oval 89"/>
              <p:cNvSpPr/>
              <p:nvPr/>
            </p:nvSpPr>
            <p:spPr>
              <a:xfrm>
                <a:off x="1424944" y="1914774"/>
                <a:ext cx="1519621" cy="1520017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dirty="0"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  <p:sp>
            <p:nvSpPr>
              <p:cNvPr id="126" name="Freeform 16"/>
              <p:cNvSpPr>
                <a:spLocks noChangeArrowheads="1"/>
              </p:cNvSpPr>
              <p:nvPr/>
            </p:nvSpPr>
            <p:spPr bwMode="auto">
              <a:xfrm>
                <a:off x="2053878" y="2456125"/>
                <a:ext cx="244212" cy="383628"/>
              </a:xfrm>
              <a:custGeom>
                <a:avLst/>
                <a:gdLst>
                  <a:gd name="T0" fmla="*/ 406 w 657"/>
                  <a:gd name="T1" fmla="*/ 947 h 1032"/>
                  <a:gd name="T2" fmla="*/ 333 w 657"/>
                  <a:gd name="T3" fmla="*/ 1031 h 1032"/>
                  <a:gd name="T4" fmla="*/ 250 w 657"/>
                  <a:gd name="T5" fmla="*/ 947 h 1032"/>
                  <a:gd name="T6" fmla="*/ 448 w 657"/>
                  <a:gd name="T7" fmla="*/ 916 h 1032"/>
                  <a:gd name="T8" fmla="*/ 198 w 657"/>
                  <a:gd name="T9" fmla="*/ 833 h 1032"/>
                  <a:gd name="T10" fmla="*/ 656 w 657"/>
                  <a:gd name="T11" fmla="*/ 333 h 1032"/>
                  <a:gd name="T12" fmla="*/ 562 w 657"/>
                  <a:gd name="T13" fmla="*/ 562 h 1032"/>
                  <a:gd name="T14" fmla="*/ 531 w 657"/>
                  <a:gd name="T15" fmla="*/ 635 h 1032"/>
                  <a:gd name="T16" fmla="*/ 500 w 657"/>
                  <a:gd name="T17" fmla="*/ 708 h 1032"/>
                  <a:gd name="T18" fmla="*/ 500 w 657"/>
                  <a:gd name="T19" fmla="*/ 729 h 1032"/>
                  <a:gd name="T20" fmla="*/ 166 w 657"/>
                  <a:gd name="T21" fmla="*/ 791 h 1032"/>
                  <a:gd name="T22" fmla="*/ 156 w 657"/>
                  <a:gd name="T23" fmla="*/ 708 h 1032"/>
                  <a:gd name="T24" fmla="*/ 135 w 657"/>
                  <a:gd name="T25" fmla="*/ 635 h 1032"/>
                  <a:gd name="T26" fmla="*/ 93 w 657"/>
                  <a:gd name="T27" fmla="*/ 552 h 1032"/>
                  <a:gd name="T28" fmla="*/ 0 w 657"/>
                  <a:gd name="T29" fmla="*/ 333 h 1032"/>
                  <a:gd name="T30" fmla="*/ 333 w 657"/>
                  <a:gd name="T31" fmla="*/ 0 h 1032"/>
                  <a:gd name="T32" fmla="*/ 656 w 657"/>
                  <a:gd name="T33" fmla="*/ 333 h 1032"/>
                  <a:gd name="T34" fmla="*/ 510 w 657"/>
                  <a:gd name="T35" fmla="*/ 156 h 1032"/>
                  <a:gd name="T36" fmla="*/ 156 w 657"/>
                  <a:gd name="T37" fmla="*/ 156 h 1032"/>
                  <a:gd name="T38" fmla="*/ 146 w 657"/>
                  <a:gd name="T39" fmla="*/ 499 h 1032"/>
                  <a:gd name="T40" fmla="*/ 166 w 657"/>
                  <a:gd name="T41" fmla="*/ 541 h 1032"/>
                  <a:gd name="T42" fmla="*/ 229 w 657"/>
                  <a:gd name="T43" fmla="*/ 666 h 1032"/>
                  <a:gd name="T44" fmla="*/ 427 w 657"/>
                  <a:gd name="T45" fmla="*/ 718 h 1032"/>
                  <a:gd name="T46" fmla="*/ 458 w 657"/>
                  <a:gd name="T47" fmla="*/ 604 h 1032"/>
                  <a:gd name="T48" fmla="*/ 510 w 657"/>
                  <a:gd name="T49" fmla="*/ 520 h 1032"/>
                  <a:gd name="T50" fmla="*/ 583 w 657"/>
                  <a:gd name="T51" fmla="*/ 333 h 1032"/>
                  <a:gd name="T52" fmla="*/ 354 w 657"/>
                  <a:gd name="T53" fmla="*/ 354 h 1032"/>
                  <a:gd name="T54" fmla="*/ 302 w 657"/>
                  <a:gd name="T55" fmla="*/ 354 h 1032"/>
                  <a:gd name="T56" fmla="*/ 239 w 657"/>
                  <a:gd name="T57" fmla="*/ 354 h 1032"/>
                  <a:gd name="T58" fmla="*/ 250 w 657"/>
                  <a:gd name="T59" fmla="*/ 499 h 1032"/>
                  <a:gd name="T60" fmla="*/ 302 w 657"/>
                  <a:gd name="T61" fmla="*/ 499 h 1032"/>
                  <a:gd name="T62" fmla="*/ 364 w 657"/>
                  <a:gd name="T63" fmla="*/ 499 h 1032"/>
                  <a:gd name="T64" fmla="*/ 416 w 657"/>
                  <a:gd name="T65" fmla="*/ 499 h 1032"/>
                  <a:gd name="T66" fmla="*/ 427 w 657"/>
                  <a:gd name="T67" fmla="*/ 354 h 1032"/>
                  <a:gd name="T68" fmla="*/ 385 w 657"/>
                  <a:gd name="T69" fmla="*/ 416 h 10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57" h="1032">
                    <a:moveTo>
                      <a:pt x="250" y="947"/>
                    </a:moveTo>
                    <a:cubicBezTo>
                      <a:pt x="406" y="947"/>
                      <a:pt x="406" y="947"/>
                      <a:pt x="406" y="947"/>
                    </a:cubicBezTo>
                    <a:cubicBezTo>
                      <a:pt x="406" y="968"/>
                      <a:pt x="396" y="989"/>
                      <a:pt x="385" y="1010"/>
                    </a:cubicBezTo>
                    <a:cubicBezTo>
                      <a:pt x="364" y="1020"/>
                      <a:pt x="354" y="1031"/>
                      <a:pt x="333" y="1031"/>
                    </a:cubicBezTo>
                    <a:cubicBezTo>
                      <a:pt x="312" y="1031"/>
                      <a:pt x="291" y="1020"/>
                      <a:pt x="281" y="1010"/>
                    </a:cubicBezTo>
                    <a:cubicBezTo>
                      <a:pt x="260" y="989"/>
                      <a:pt x="250" y="968"/>
                      <a:pt x="250" y="947"/>
                    </a:cubicBezTo>
                    <a:close/>
                    <a:moveTo>
                      <a:pt x="208" y="916"/>
                    </a:moveTo>
                    <a:cubicBezTo>
                      <a:pt x="448" y="916"/>
                      <a:pt x="448" y="916"/>
                      <a:pt x="448" y="916"/>
                    </a:cubicBezTo>
                    <a:cubicBezTo>
                      <a:pt x="458" y="833"/>
                      <a:pt x="458" y="833"/>
                      <a:pt x="458" y="833"/>
                    </a:cubicBezTo>
                    <a:cubicBezTo>
                      <a:pt x="198" y="833"/>
                      <a:pt x="198" y="833"/>
                      <a:pt x="198" y="833"/>
                    </a:cubicBezTo>
                    <a:lnTo>
                      <a:pt x="208" y="916"/>
                    </a:lnTo>
                    <a:close/>
                    <a:moveTo>
                      <a:pt x="656" y="333"/>
                    </a:moveTo>
                    <a:cubicBezTo>
                      <a:pt x="656" y="416"/>
                      <a:pt x="625" y="489"/>
                      <a:pt x="573" y="552"/>
                    </a:cubicBezTo>
                    <a:lnTo>
                      <a:pt x="562" y="562"/>
                    </a:lnTo>
                    <a:cubicBezTo>
                      <a:pt x="562" y="562"/>
                      <a:pt x="562" y="572"/>
                      <a:pt x="552" y="572"/>
                    </a:cubicBezTo>
                    <a:cubicBezTo>
                      <a:pt x="541" y="593"/>
                      <a:pt x="541" y="614"/>
                      <a:pt x="531" y="635"/>
                    </a:cubicBezTo>
                    <a:cubicBezTo>
                      <a:pt x="521" y="656"/>
                      <a:pt x="510" y="677"/>
                      <a:pt x="510" y="697"/>
                    </a:cubicBezTo>
                    <a:cubicBezTo>
                      <a:pt x="500" y="697"/>
                      <a:pt x="500" y="697"/>
                      <a:pt x="500" y="708"/>
                    </a:cubicBezTo>
                    <a:lnTo>
                      <a:pt x="500" y="718"/>
                    </a:lnTo>
                    <a:cubicBezTo>
                      <a:pt x="500" y="729"/>
                      <a:pt x="500" y="729"/>
                      <a:pt x="500" y="729"/>
                    </a:cubicBezTo>
                    <a:cubicBezTo>
                      <a:pt x="500" y="791"/>
                      <a:pt x="500" y="791"/>
                      <a:pt x="500" y="791"/>
                    </a:cubicBezTo>
                    <a:cubicBezTo>
                      <a:pt x="166" y="791"/>
                      <a:pt x="166" y="791"/>
                      <a:pt x="166" y="791"/>
                    </a:cubicBezTo>
                    <a:cubicBezTo>
                      <a:pt x="166" y="729"/>
                      <a:pt x="166" y="729"/>
                      <a:pt x="166" y="729"/>
                    </a:cubicBezTo>
                    <a:cubicBezTo>
                      <a:pt x="166" y="718"/>
                      <a:pt x="156" y="718"/>
                      <a:pt x="156" y="708"/>
                    </a:cubicBezTo>
                    <a:lnTo>
                      <a:pt x="156" y="697"/>
                    </a:lnTo>
                    <a:cubicBezTo>
                      <a:pt x="146" y="677"/>
                      <a:pt x="146" y="656"/>
                      <a:pt x="135" y="635"/>
                    </a:cubicBezTo>
                    <a:cubicBezTo>
                      <a:pt x="125" y="614"/>
                      <a:pt x="114" y="593"/>
                      <a:pt x="104" y="572"/>
                    </a:cubicBezTo>
                    <a:cubicBezTo>
                      <a:pt x="93" y="562"/>
                      <a:pt x="93" y="562"/>
                      <a:pt x="93" y="552"/>
                    </a:cubicBezTo>
                    <a:lnTo>
                      <a:pt x="83" y="552"/>
                    </a:lnTo>
                    <a:cubicBezTo>
                      <a:pt x="31" y="489"/>
                      <a:pt x="0" y="416"/>
                      <a:pt x="0" y="333"/>
                    </a:cubicBezTo>
                    <a:cubicBezTo>
                      <a:pt x="0" y="239"/>
                      <a:pt x="31" y="166"/>
                      <a:pt x="104" y="104"/>
                    </a:cubicBezTo>
                    <a:cubicBezTo>
                      <a:pt x="166" y="31"/>
                      <a:pt x="239" y="0"/>
                      <a:pt x="333" y="0"/>
                    </a:cubicBezTo>
                    <a:cubicBezTo>
                      <a:pt x="416" y="0"/>
                      <a:pt x="500" y="31"/>
                      <a:pt x="562" y="104"/>
                    </a:cubicBezTo>
                    <a:cubicBezTo>
                      <a:pt x="625" y="166"/>
                      <a:pt x="656" y="239"/>
                      <a:pt x="656" y="333"/>
                    </a:cubicBezTo>
                    <a:close/>
                    <a:moveTo>
                      <a:pt x="583" y="333"/>
                    </a:moveTo>
                    <a:cubicBezTo>
                      <a:pt x="583" y="260"/>
                      <a:pt x="562" y="198"/>
                      <a:pt x="510" y="156"/>
                    </a:cubicBezTo>
                    <a:cubicBezTo>
                      <a:pt x="458" y="104"/>
                      <a:pt x="396" y="83"/>
                      <a:pt x="333" y="83"/>
                    </a:cubicBezTo>
                    <a:cubicBezTo>
                      <a:pt x="260" y="83"/>
                      <a:pt x="198" y="104"/>
                      <a:pt x="156" y="156"/>
                    </a:cubicBezTo>
                    <a:cubicBezTo>
                      <a:pt x="104" y="198"/>
                      <a:pt x="73" y="260"/>
                      <a:pt x="73" y="333"/>
                    </a:cubicBezTo>
                    <a:cubicBezTo>
                      <a:pt x="73" y="396"/>
                      <a:pt x="93" y="448"/>
                      <a:pt x="146" y="499"/>
                    </a:cubicBezTo>
                    <a:cubicBezTo>
                      <a:pt x="146" y="499"/>
                      <a:pt x="146" y="510"/>
                      <a:pt x="156" y="510"/>
                    </a:cubicBezTo>
                    <a:cubicBezTo>
                      <a:pt x="156" y="520"/>
                      <a:pt x="166" y="531"/>
                      <a:pt x="166" y="541"/>
                    </a:cubicBezTo>
                    <a:cubicBezTo>
                      <a:pt x="177" y="562"/>
                      <a:pt x="187" y="583"/>
                      <a:pt x="198" y="604"/>
                    </a:cubicBezTo>
                    <a:cubicBezTo>
                      <a:pt x="208" y="624"/>
                      <a:pt x="218" y="645"/>
                      <a:pt x="229" y="666"/>
                    </a:cubicBezTo>
                    <a:cubicBezTo>
                      <a:pt x="229" y="697"/>
                      <a:pt x="239" y="708"/>
                      <a:pt x="239" y="718"/>
                    </a:cubicBezTo>
                    <a:cubicBezTo>
                      <a:pt x="427" y="718"/>
                      <a:pt x="427" y="718"/>
                      <a:pt x="427" y="718"/>
                    </a:cubicBezTo>
                    <a:cubicBezTo>
                      <a:pt x="427" y="708"/>
                      <a:pt x="427" y="697"/>
                      <a:pt x="437" y="666"/>
                    </a:cubicBezTo>
                    <a:cubicBezTo>
                      <a:pt x="437" y="645"/>
                      <a:pt x="448" y="624"/>
                      <a:pt x="458" y="604"/>
                    </a:cubicBezTo>
                    <a:cubicBezTo>
                      <a:pt x="468" y="583"/>
                      <a:pt x="479" y="562"/>
                      <a:pt x="489" y="541"/>
                    </a:cubicBezTo>
                    <a:cubicBezTo>
                      <a:pt x="489" y="531"/>
                      <a:pt x="500" y="520"/>
                      <a:pt x="510" y="520"/>
                    </a:cubicBezTo>
                    <a:cubicBezTo>
                      <a:pt x="510" y="510"/>
                      <a:pt x="510" y="499"/>
                      <a:pt x="521" y="499"/>
                    </a:cubicBezTo>
                    <a:cubicBezTo>
                      <a:pt x="562" y="448"/>
                      <a:pt x="583" y="396"/>
                      <a:pt x="583" y="333"/>
                    </a:cubicBezTo>
                    <a:close/>
                    <a:moveTo>
                      <a:pt x="385" y="416"/>
                    </a:moveTo>
                    <a:cubicBezTo>
                      <a:pt x="354" y="354"/>
                      <a:pt x="354" y="354"/>
                      <a:pt x="354" y="354"/>
                    </a:cubicBezTo>
                    <a:cubicBezTo>
                      <a:pt x="333" y="302"/>
                      <a:pt x="333" y="302"/>
                      <a:pt x="333" y="302"/>
                    </a:cubicBezTo>
                    <a:cubicBezTo>
                      <a:pt x="302" y="354"/>
                      <a:pt x="302" y="354"/>
                      <a:pt x="302" y="354"/>
                    </a:cubicBezTo>
                    <a:cubicBezTo>
                      <a:pt x="271" y="416"/>
                      <a:pt x="271" y="416"/>
                      <a:pt x="271" y="416"/>
                    </a:cubicBezTo>
                    <a:cubicBezTo>
                      <a:pt x="239" y="354"/>
                      <a:pt x="239" y="354"/>
                      <a:pt x="239" y="354"/>
                    </a:cubicBezTo>
                    <a:cubicBezTo>
                      <a:pt x="187" y="385"/>
                      <a:pt x="187" y="385"/>
                      <a:pt x="187" y="385"/>
                    </a:cubicBezTo>
                    <a:cubicBezTo>
                      <a:pt x="250" y="499"/>
                      <a:pt x="250" y="499"/>
                      <a:pt x="250" y="499"/>
                    </a:cubicBezTo>
                    <a:cubicBezTo>
                      <a:pt x="271" y="552"/>
                      <a:pt x="271" y="552"/>
                      <a:pt x="271" y="552"/>
                    </a:cubicBezTo>
                    <a:cubicBezTo>
                      <a:pt x="302" y="499"/>
                      <a:pt x="302" y="499"/>
                      <a:pt x="302" y="499"/>
                    </a:cubicBezTo>
                    <a:cubicBezTo>
                      <a:pt x="333" y="437"/>
                      <a:pt x="333" y="437"/>
                      <a:pt x="333" y="437"/>
                    </a:cubicBezTo>
                    <a:cubicBezTo>
                      <a:pt x="364" y="499"/>
                      <a:pt x="364" y="499"/>
                      <a:pt x="364" y="499"/>
                    </a:cubicBezTo>
                    <a:cubicBezTo>
                      <a:pt x="385" y="552"/>
                      <a:pt x="385" y="552"/>
                      <a:pt x="385" y="552"/>
                    </a:cubicBezTo>
                    <a:cubicBezTo>
                      <a:pt x="416" y="499"/>
                      <a:pt x="416" y="499"/>
                      <a:pt x="416" y="499"/>
                    </a:cubicBezTo>
                    <a:cubicBezTo>
                      <a:pt x="479" y="385"/>
                      <a:pt x="479" y="385"/>
                      <a:pt x="479" y="385"/>
                    </a:cubicBezTo>
                    <a:cubicBezTo>
                      <a:pt x="427" y="354"/>
                      <a:pt x="427" y="354"/>
                      <a:pt x="427" y="354"/>
                    </a:cubicBezTo>
                    <a:lnTo>
                      <a:pt x="385" y="416"/>
                    </a:lnTo>
                    <a:close/>
                    <a:moveTo>
                      <a:pt x="385" y="416"/>
                    </a:moveTo>
                    <a:lnTo>
                      <a:pt x="385" y="4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119480" tIns="59740" rIns="119480" bIns="59740" anchor="ctr"/>
              <a:lstStyle/>
              <a:p>
                <a:pPr>
                  <a:defRPr/>
                </a:pPr>
                <a:endParaRPr lang="en-US" sz="885" dirty="0"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  <p:sp>
            <p:nvSpPr>
              <p:cNvPr id="127" name="文本框 20"/>
              <p:cNvSpPr txBox="1"/>
              <p:nvPr/>
            </p:nvSpPr>
            <p:spPr>
              <a:xfrm>
                <a:off x="1692140" y="2647980"/>
                <a:ext cx="184731" cy="333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zh-CN" altLang="en-US" sz="1570" dirty="0">
                  <a:solidFill>
                    <a:schemeClr val="bg1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  <p:sp>
            <p:nvSpPr>
              <p:cNvPr id="128" name="文本框 21"/>
              <p:cNvSpPr txBox="1"/>
              <p:nvPr/>
            </p:nvSpPr>
            <p:spPr>
              <a:xfrm>
                <a:off x="1803857" y="2866699"/>
                <a:ext cx="184731" cy="273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zh-CN" altLang="en-US" sz="1175" dirty="0">
                  <a:solidFill>
                    <a:schemeClr val="bg1">
                      <a:alpha val="60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</p:grpSp>
        <p:grpSp>
          <p:nvGrpSpPr>
            <p:cNvPr id="71" name="组合 70"/>
            <p:cNvGrpSpPr/>
            <p:nvPr/>
          </p:nvGrpSpPr>
          <p:grpSpPr>
            <a:xfrm>
              <a:off x="5334830" y="1794438"/>
              <a:ext cx="1519621" cy="1520017"/>
              <a:chOff x="5334830" y="1902593"/>
              <a:chExt cx="1519621" cy="1520017"/>
            </a:xfrm>
          </p:grpSpPr>
          <p:sp>
            <p:nvSpPr>
              <p:cNvPr id="123" name="Oval 93"/>
              <p:cNvSpPr/>
              <p:nvPr/>
            </p:nvSpPr>
            <p:spPr>
              <a:xfrm>
                <a:off x="5334830" y="1902593"/>
                <a:ext cx="1519621" cy="1520017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dirty="0"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  <p:sp>
            <p:nvSpPr>
              <p:cNvPr id="124" name="Freeform 109"/>
              <p:cNvSpPr>
                <a:spLocks noChangeArrowheads="1"/>
              </p:cNvSpPr>
              <p:nvPr/>
            </p:nvSpPr>
            <p:spPr bwMode="auto">
              <a:xfrm>
                <a:off x="5906015" y="2453336"/>
                <a:ext cx="377251" cy="377349"/>
              </a:xfrm>
              <a:custGeom>
                <a:avLst/>
                <a:gdLst>
                  <a:gd name="T0" fmla="*/ 552 w 1105"/>
                  <a:gd name="T1" fmla="*/ 0 h 1105"/>
                  <a:gd name="T2" fmla="*/ 0 w 1105"/>
                  <a:gd name="T3" fmla="*/ 552 h 1105"/>
                  <a:gd name="T4" fmla="*/ 552 w 1105"/>
                  <a:gd name="T5" fmla="*/ 1104 h 1105"/>
                  <a:gd name="T6" fmla="*/ 1104 w 1105"/>
                  <a:gd name="T7" fmla="*/ 552 h 1105"/>
                  <a:gd name="T8" fmla="*/ 552 w 1105"/>
                  <a:gd name="T9" fmla="*/ 0 h 1105"/>
                  <a:gd name="T10" fmla="*/ 552 w 1105"/>
                  <a:gd name="T11" fmla="*/ 1012 h 1105"/>
                  <a:gd name="T12" fmla="*/ 84 w 1105"/>
                  <a:gd name="T13" fmla="*/ 552 h 1105"/>
                  <a:gd name="T14" fmla="*/ 552 w 1105"/>
                  <a:gd name="T15" fmla="*/ 84 h 1105"/>
                  <a:gd name="T16" fmla="*/ 1012 w 1105"/>
                  <a:gd name="T17" fmla="*/ 552 h 1105"/>
                  <a:gd name="T18" fmla="*/ 552 w 1105"/>
                  <a:gd name="T19" fmla="*/ 1012 h 1105"/>
                  <a:gd name="T20" fmla="*/ 836 w 1105"/>
                  <a:gd name="T21" fmla="*/ 410 h 1105"/>
                  <a:gd name="T22" fmla="*/ 828 w 1105"/>
                  <a:gd name="T23" fmla="*/ 452 h 1105"/>
                  <a:gd name="T24" fmla="*/ 560 w 1105"/>
                  <a:gd name="T25" fmla="*/ 636 h 1105"/>
                  <a:gd name="T26" fmla="*/ 544 w 1105"/>
                  <a:gd name="T27" fmla="*/ 636 h 1105"/>
                  <a:gd name="T28" fmla="*/ 527 w 1105"/>
                  <a:gd name="T29" fmla="*/ 636 h 1105"/>
                  <a:gd name="T30" fmla="*/ 518 w 1105"/>
                  <a:gd name="T31" fmla="*/ 611 h 1105"/>
                  <a:gd name="T32" fmla="*/ 518 w 1105"/>
                  <a:gd name="T33" fmla="*/ 218 h 1105"/>
                  <a:gd name="T34" fmla="*/ 544 w 1105"/>
                  <a:gd name="T35" fmla="*/ 184 h 1105"/>
                  <a:gd name="T36" fmla="*/ 577 w 1105"/>
                  <a:gd name="T37" fmla="*/ 218 h 1105"/>
                  <a:gd name="T38" fmla="*/ 577 w 1105"/>
                  <a:gd name="T39" fmla="*/ 552 h 1105"/>
                  <a:gd name="T40" fmla="*/ 795 w 1105"/>
                  <a:gd name="T41" fmla="*/ 402 h 1105"/>
                  <a:gd name="T42" fmla="*/ 836 w 1105"/>
                  <a:gd name="T43" fmla="*/ 410 h 1105"/>
                  <a:gd name="T44" fmla="*/ 836 w 1105"/>
                  <a:gd name="T45" fmla="*/ 410 h 1105"/>
                  <a:gd name="T46" fmla="*/ 836 w 1105"/>
                  <a:gd name="T47" fmla="*/ 410 h 1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05" h="1105">
                    <a:moveTo>
                      <a:pt x="552" y="0"/>
                    </a:moveTo>
                    <a:cubicBezTo>
                      <a:pt x="243" y="0"/>
                      <a:pt x="0" y="243"/>
                      <a:pt x="0" y="552"/>
                    </a:cubicBezTo>
                    <a:cubicBezTo>
                      <a:pt x="0" y="853"/>
                      <a:pt x="243" y="1104"/>
                      <a:pt x="552" y="1104"/>
                    </a:cubicBezTo>
                    <a:cubicBezTo>
                      <a:pt x="853" y="1104"/>
                      <a:pt x="1104" y="853"/>
                      <a:pt x="1104" y="552"/>
                    </a:cubicBezTo>
                    <a:cubicBezTo>
                      <a:pt x="1104" y="243"/>
                      <a:pt x="853" y="0"/>
                      <a:pt x="552" y="0"/>
                    </a:cubicBezTo>
                    <a:close/>
                    <a:moveTo>
                      <a:pt x="552" y="1012"/>
                    </a:moveTo>
                    <a:cubicBezTo>
                      <a:pt x="293" y="1012"/>
                      <a:pt x="84" y="803"/>
                      <a:pt x="84" y="552"/>
                    </a:cubicBezTo>
                    <a:cubicBezTo>
                      <a:pt x="84" y="293"/>
                      <a:pt x="293" y="84"/>
                      <a:pt x="552" y="84"/>
                    </a:cubicBezTo>
                    <a:cubicBezTo>
                      <a:pt x="803" y="84"/>
                      <a:pt x="1012" y="293"/>
                      <a:pt x="1012" y="552"/>
                    </a:cubicBezTo>
                    <a:cubicBezTo>
                      <a:pt x="1012" y="803"/>
                      <a:pt x="803" y="1012"/>
                      <a:pt x="552" y="1012"/>
                    </a:cubicBezTo>
                    <a:close/>
                    <a:moveTo>
                      <a:pt x="836" y="410"/>
                    </a:moveTo>
                    <a:cubicBezTo>
                      <a:pt x="845" y="419"/>
                      <a:pt x="845" y="435"/>
                      <a:pt x="828" y="452"/>
                    </a:cubicBezTo>
                    <a:cubicBezTo>
                      <a:pt x="560" y="636"/>
                      <a:pt x="560" y="636"/>
                      <a:pt x="560" y="636"/>
                    </a:cubicBezTo>
                    <a:cubicBezTo>
                      <a:pt x="552" y="636"/>
                      <a:pt x="552" y="636"/>
                      <a:pt x="544" y="636"/>
                    </a:cubicBezTo>
                    <a:cubicBezTo>
                      <a:pt x="544" y="636"/>
                      <a:pt x="535" y="636"/>
                      <a:pt x="527" y="636"/>
                    </a:cubicBezTo>
                    <a:cubicBezTo>
                      <a:pt x="518" y="628"/>
                      <a:pt x="518" y="619"/>
                      <a:pt x="518" y="611"/>
                    </a:cubicBezTo>
                    <a:cubicBezTo>
                      <a:pt x="518" y="218"/>
                      <a:pt x="518" y="218"/>
                      <a:pt x="518" y="218"/>
                    </a:cubicBezTo>
                    <a:cubicBezTo>
                      <a:pt x="518" y="201"/>
                      <a:pt x="527" y="184"/>
                      <a:pt x="544" y="184"/>
                    </a:cubicBezTo>
                    <a:cubicBezTo>
                      <a:pt x="560" y="184"/>
                      <a:pt x="577" y="201"/>
                      <a:pt x="577" y="218"/>
                    </a:cubicBezTo>
                    <a:cubicBezTo>
                      <a:pt x="577" y="552"/>
                      <a:pt x="577" y="552"/>
                      <a:pt x="577" y="552"/>
                    </a:cubicBezTo>
                    <a:cubicBezTo>
                      <a:pt x="795" y="402"/>
                      <a:pt x="795" y="402"/>
                      <a:pt x="795" y="402"/>
                    </a:cubicBezTo>
                    <a:cubicBezTo>
                      <a:pt x="811" y="393"/>
                      <a:pt x="828" y="393"/>
                      <a:pt x="836" y="410"/>
                    </a:cubicBezTo>
                    <a:close/>
                    <a:moveTo>
                      <a:pt x="836" y="410"/>
                    </a:moveTo>
                    <a:lnTo>
                      <a:pt x="836" y="41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119480" tIns="59740" rIns="119480" bIns="59740" anchor="ctr"/>
              <a:lstStyle/>
              <a:p>
                <a:pPr>
                  <a:defRPr/>
                </a:pPr>
                <a:endParaRPr lang="en-US" sz="885" dirty="0"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</p:grpSp>
        <p:grpSp>
          <p:nvGrpSpPr>
            <p:cNvPr id="72" name="组合 71"/>
            <p:cNvGrpSpPr/>
            <p:nvPr/>
          </p:nvGrpSpPr>
          <p:grpSpPr>
            <a:xfrm>
              <a:off x="9345744" y="1789971"/>
              <a:ext cx="1519621" cy="1520017"/>
              <a:chOff x="9345744" y="1898126"/>
              <a:chExt cx="1519621" cy="1520017"/>
            </a:xfrm>
          </p:grpSpPr>
          <p:sp>
            <p:nvSpPr>
              <p:cNvPr id="121" name="Oval 98"/>
              <p:cNvSpPr/>
              <p:nvPr/>
            </p:nvSpPr>
            <p:spPr>
              <a:xfrm>
                <a:off x="9345744" y="1898126"/>
                <a:ext cx="1519621" cy="1520017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dirty="0"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  <p:sp>
            <p:nvSpPr>
              <p:cNvPr id="122" name="Freeform 260"/>
              <p:cNvSpPr>
                <a:spLocks noChangeArrowheads="1"/>
              </p:cNvSpPr>
              <p:nvPr/>
            </p:nvSpPr>
            <p:spPr bwMode="auto">
              <a:xfrm>
                <a:off x="9993731" y="2406850"/>
                <a:ext cx="326670" cy="435677"/>
              </a:xfrm>
              <a:custGeom>
                <a:avLst/>
                <a:gdLst>
                  <a:gd name="T0" fmla="*/ 594 w 595"/>
                  <a:gd name="T1" fmla="*/ 242 h 795"/>
                  <a:gd name="T2" fmla="*/ 577 w 595"/>
                  <a:gd name="T3" fmla="*/ 259 h 795"/>
                  <a:gd name="T4" fmla="*/ 218 w 595"/>
                  <a:gd name="T5" fmla="*/ 409 h 795"/>
                  <a:gd name="T6" fmla="*/ 209 w 595"/>
                  <a:gd name="T7" fmla="*/ 409 h 795"/>
                  <a:gd name="T8" fmla="*/ 201 w 595"/>
                  <a:gd name="T9" fmla="*/ 401 h 795"/>
                  <a:gd name="T10" fmla="*/ 193 w 595"/>
                  <a:gd name="T11" fmla="*/ 384 h 795"/>
                  <a:gd name="T12" fmla="*/ 193 w 595"/>
                  <a:gd name="T13" fmla="*/ 117 h 795"/>
                  <a:gd name="T14" fmla="*/ 201 w 595"/>
                  <a:gd name="T15" fmla="*/ 100 h 795"/>
                  <a:gd name="T16" fmla="*/ 218 w 595"/>
                  <a:gd name="T17" fmla="*/ 100 h 795"/>
                  <a:gd name="T18" fmla="*/ 577 w 595"/>
                  <a:gd name="T19" fmla="*/ 217 h 795"/>
                  <a:gd name="T20" fmla="*/ 594 w 595"/>
                  <a:gd name="T21" fmla="*/ 242 h 795"/>
                  <a:gd name="T22" fmla="*/ 251 w 595"/>
                  <a:gd name="T23" fmla="*/ 719 h 795"/>
                  <a:gd name="T24" fmla="*/ 126 w 595"/>
                  <a:gd name="T25" fmla="*/ 794 h 795"/>
                  <a:gd name="T26" fmla="*/ 0 w 595"/>
                  <a:gd name="T27" fmla="*/ 719 h 795"/>
                  <a:gd name="T28" fmla="*/ 92 w 595"/>
                  <a:gd name="T29" fmla="*/ 652 h 795"/>
                  <a:gd name="T30" fmla="*/ 92 w 595"/>
                  <a:gd name="T31" fmla="*/ 92 h 795"/>
                  <a:gd name="T32" fmla="*/ 101 w 595"/>
                  <a:gd name="T33" fmla="*/ 83 h 795"/>
                  <a:gd name="T34" fmla="*/ 75 w 595"/>
                  <a:gd name="T35" fmla="*/ 42 h 795"/>
                  <a:gd name="T36" fmla="*/ 126 w 595"/>
                  <a:gd name="T37" fmla="*/ 0 h 795"/>
                  <a:gd name="T38" fmla="*/ 142 w 595"/>
                  <a:gd name="T39" fmla="*/ 0 h 795"/>
                  <a:gd name="T40" fmla="*/ 193 w 595"/>
                  <a:gd name="T41" fmla="*/ 42 h 795"/>
                  <a:gd name="T42" fmla="*/ 159 w 595"/>
                  <a:gd name="T43" fmla="*/ 92 h 795"/>
                  <a:gd name="T44" fmla="*/ 159 w 595"/>
                  <a:gd name="T45" fmla="*/ 652 h 795"/>
                  <a:gd name="T46" fmla="*/ 251 w 595"/>
                  <a:gd name="T47" fmla="*/ 719 h 795"/>
                  <a:gd name="T48" fmla="*/ 226 w 595"/>
                  <a:gd name="T49" fmla="*/ 719 h 795"/>
                  <a:gd name="T50" fmla="*/ 159 w 595"/>
                  <a:gd name="T51" fmla="*/ 677 h 795"/>
                  <a:gd name="T52" fmla="*/ 159 w 595"/>
                  <a:gd name="T53" fmla="*/ 719 h 795"/>
                  <a:gd name="T54" fmla="*/ 126 w 595"/>
                  <a:gd name="T55" fmla="*/ 752 h 795"/>
                  <a:gd name="T56" fmla="*/ 92 w 595"/>
                  <a:gd name="T57" fmla="*/ 719 h 795"/>
                  <a:gd name="T58" fmla="*/ 92 w 595"/>
                  <a:gd name="T59" fmla="*/ 677 h 795"/>
                  <a:gd name="T60" fmla="*/ 25 w 595"/>
                  <a:gd name="T61" fmla="*/ 719 h 795"/>
                  <a:gd name="T62" fmla="*/ 126 w 595"/>
                  <a:gd name="T63" fmla="*/ 777 h 795"/>
                  <a:gd name="T64" fmla="*/ 226 w 595"/>
                  <a:gd name="T65" fmla="*/ 719 h 795"/>
                  <a:gd name="T66" fmla="*/ 226 w 595"/>
                  <a:gd name="T67" fmla="*/ 719 h 795"/>
                  <a:gd name="T68" fmla="*/ 226 w 595"/>
                  <a:gd name="T69" fmla="*/ 719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95" h="795">
                    <a:moveTo>
                      <a:pt x="594" y="242"/>
                    </a:moveTo>
                    <a:cubicBezTo>
                      <a:pt x="594" y="251"/>
                      <a:pt x="586" y="259"/>
                      <a:pt x="577" y="259"/>
                    </a:cubicBezTo>
                    <a:cubicBezTo>
                      <a:pt x="218" y="409"/>
                      <a:pt x="218" y="409"/>
                      <a:pt x="218" y="409"/>
                    </a:cubicBezTo>
                    <a:lnTo>
                      <a:pt x="209" y="409"/>
                    </a:lnTo>
                    <a:cubicBezTo>
                      <a:pt x="209" y="409"/>
                      <a:pt x="201" y="409"/>
                      <a:pt x="201" y="401"/>
                    </a:cubicBezTo>
                    <a:cubicBezTo>
                      <a:pt x="193" y="401"/>
                      <a:pt x="193" y="393"/>
                      <a:pt x="193" y="384"/>
                    </a:cubicBezTo>
                    <a:cubicBezTo>
                      <a:pt x="193" y="117"/>
                      <a:pt x="193" y="117"/>
                      <a:pt x="193" y="117"/>
                    </a:cubicBezTo>
                    <a:cubicBezTo>
                      <a:pt x="193" y="108"/>
                      <a:pt x="193" y="108"/>
                      <a:pt x="201" y="100"/>
                    </a:cubicBezTo>
                    <a:cubicBezTo>
                      <a:pt x="201" y="100"/>
                      <a:pt x="209" y="100"/>
                      <a:pt x="218" y="100"/>
                    </a:cubicBezTo>
                    <a:cubicBezTo>
                      <a:pt x="577" y="217"/>
                      <a:pt x="577" y="217"/>
                      <a:pt x="577" y="217"/>
                    </a:cubicBezTo>
                    <a:cubicBezTo>
                      <a:pt x="586" y="225"/>
                      <a:pt x="594" y="234"/>
                      <a:pt x="594" y="242"/>
                    </a:cubicBezTo>
                    <a:close/>
                    <a:moveTo>
                      <a:pt x="251" y="719"/>
                    </a:moveTo>
                    <a:cubicBezTo>
                      <a:pt x="251" y="760"/>
                      <a:pt x="193" y="794"/>
                      <a:pt x="126" y="794"/>
                    </a:cubicBezTo>
                    <a:cubicBezTo>
                      <a:pt x="59" y="794"/>
                      <a:pt x="0" y="760"/>
                      <a:pt x="0" y="719"/>
                    </a:cubicBezTo>
                    <a:cubicBezTo>
                      <a:pt x="0" y="685"/>
                      <a:pt x="42" y="660"/>
                      <a:pt x="92" y="652"/>
                    </a:cubicBezTo>
                    <a:cubicBezTo>
                      <a:pt x="92" y="92"/>
                      <a:pt x="92" y="92"/>
                      <a:pt x="92" y="92"/>
                    </a:cubicBezTo>
                    <a:lnTo>
                      <a:pt x="101" y="83"/>
                    </a:lnTo>
                    <a:cubicBezTo>
                      <a:pt x="84" y="75"/>
                      <a:pt x="75" y="67"/>
                      <a:pt x="75" y="42"/>
                    </a:cubicBezTo>
                    <a:cubicBezTo>
                      <a:pt x="75" y="16"/>
                      <a:pt x="92" y="0"/>
                      <a:pt x="126" y="0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68" y="0"/>
                      <a:pt x="193" y="16"/>
                      <a:pt x="193" y="42"/>
                    </a:cubicBezTo>
                    <a:cubicBezTo>
                      <a:pt x="193" y="67"/>
                      <a:pt x="176" y="83"/>
                      <a:pt x="159" y="92"/>
                    </a:cubicBezTo>
                    <a:cubicBezTo>
                      <a:pt x="159" y="652"/>
                      <a:pt x="159" y="652"/>
                      <a:pt x="159" y="652"/>
                    </a:cubicBezTo>
                    <a:cubicBezTo>
                      <a:pt x="209" y="660"/>
                      <a:pt x="251" y="685"/>
                      <a:pt x="251" y="719"/>
                    </a:cubicBezTo>
                    <a:close/>
                    <a:moveTo>
                      <a:pt x="226" y="719"/>
                    </a:moveTo>
                    <a:cubicBezTo>
                      <a:pt x="226" y="702"/>
                      <a:pt x="201" y="677"/>
                      <a:pt x="159" y="677"/>
                    </a:cubicBezTo>
                    <a:cubicBezTo>
                      <a:pt x="159" y="719"/>
                      <a:pt x="159" y="719"/>
                      <a:pt x="159" y="719"/>
                    </a:cubicBezTo>
                    <a:cubicBezTo>
                      <a:pt x="159" y="736"/>
                      <a:pt x="142" y="752"/>
                      <a:pt x="126" y="752"/>
                    </a:cubicBezTo>
                    <a:cubicBezTo>
                      <a:pt x="109" y="752"/>
                      <a:pt x="92" y="736"/>
                      <a:pt x="92" y="719"/>
                    </a:cubicBezTo>
                    <a:cubicBezTo>
                      <a:pt x="92" y="677"/>
                      <a:pt x="92" y="677"/>
                      <a:pt x="92" y="677"/>
                    </a:cubicBezTo>
                    <a:cubicBezTo>
                      <a:pt x="59" y="677"/>
                      <a:pt x="25" y="702"/>
                      <a:pt x="25" y="719"/>
                    </a:cubicBezTo>
                    <a:cubicBezTo>
                      <a:pt x="25" y="752"/>
                      <a:pt x="75" y="777"/>
                      <a:pt x="126" y="777"/>
                    </a:cubicBezTo>
                    <a:cubicBezTo>
                      <a:pt x="184" y="777"/>
                      <a:pt x="226" y="752"/>
                      <a:pt x="226" y="719"/>
                    </a:cubicBezTo>
                    <a:close/>
                    <a:moveTo>
                      <a:pt x="226" y="719"/>
                    </a:moveTo>
                    <a:lnTo>
                      <a:pt x="226" y="7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119480" tIns="59740" rIns="119480" bIns="59740" anchor="ctr"/>
              <a:lstStyle/>
              <a:p>
                <a:pPr>
                  <a:defRPr/>
                </a:pPr>
                <a:endParaRPr lang="en-US" sz="885" dirty="0"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</p:grpSp>
        <p:grpSp>
          <p:nvGrpSpPr>
            <p:cNvPr id="73" name="组合 72"/>
            <p:cNvGrpSpPr/>
            <p:nvPr/>
          </p:nvGrpSpPr>
          <p:grpSpPr>
            <a:xfrm>
              <a:off x="7642075" y="2099467"/>
              <a:ext cx="900789" cy="901024"/>
              <a:chOff x="7642075" y="2207622"/>
              <a:chExt cx="900789" cy="901024"/>
            </a:xfrm>
          </p:grpSpPr>
          <p:sp>
            <p:nvSpPr>
              <p:cNvPr id="119" name="Oval 94"/>
              <p:cNvSpPr/>
              <p:nvPr/>
            </p:nvSpPr>
            <p:spPr>
              <a:xfrm>
                <a:off x="7642075" y="2207622"/>
                <a:ext cx="900789" cy="901024"/>
              </a:xfrm>
              <a:prstGeom prst="ellipse">
                <a:avLst/>
              </a:prstGeom>
              <a:solidFill>
                <a:srgbClr val="FE8F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9605" tIns="44803" rIns="89605" bIns="44803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1765" dirty="0"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  <p:sp>
            <p:nvSpPr>
              <p:cNvPr id="120" name="Freeform 49"/>
              <p:cNvSpPr>
                <a:spLocks noEditPoints="1"/>
              </p:cNvSpPr>
              <p:nvPr/>
            </p:nvSpPr>
            <p:spPr bwMode="auto">
              <a:xfrm>
                <a:off x="7909330" y="2502866"/>
                <a:ext cx="366277" cy="310540"/>
              </a:xfrm>
              <a:custGeom>
                <a:avLst/>
                <a:gdLst>
                  <a:gd name="T0" fmla="*/ 22 w 184"/>
                  <a:gd name="T1" fmla="*/ 34 h 157"/>
                  <a:gd name="T2" fmla="*/ 37 w 184"/>
                  <a:gd name="T3" fmla="*/ 4 h 157"/>
                  <a:gd name="T4" fmla="*/ 41 w 184"/>
                  <a:gd name="T5" fmla="*/ 0 h 157"/>
                  <a:gd name="T6" fmla="*/ 147 w 184"/>
                  <a:gd name="T7" fmla="*/ 4 h 157"/>
                  <a:gd name="T8" fmla="*/ 147 w 184"/>
                  <a:gd name="T9" fmla="*/ 34 h 157"/>
                  <a:gd name="T10" fmla="*/ 166 w 184"/>
                  <a:gd name="T11" fmla="*/ 38 h 157"/>
                  <a:gd name="T12" fmla="*/ 166 w 184"/>
                  <a:gd name="T13" fmla="*/ 78 h 157"/>
                  <a:gd name="T14" fmla="*/ 184 w 184"/>
                  <a:gd name="T15" fmla="*/ 85 h 157"/>
                  <a:gd name="T16" fmla="*/ 184 w 184"/>
                  <a:gd name="T17" fmla="*/ 150 h 157"/>
                  <a:gd name="T18" fmla="*/ 176 w 184"/>
                  <a:gd name="T19" fmla="*/ 157 h 157"/>
                  <a:gd name="T20" fmla="*/ 0 w 184"/>
                  <a:gd name="T21" fmla="*/ 150 h 157"/>
                  <a:gd name="T22" fmla="*/ 0 w 184"/>
                  <a:gd name="T23" fmla="*/ 85 h 157"/>
                  <a:gd name="T24" fmla="*/ 8 w 184"/>
                  <a:gd name="T25" fmla="*/ 78 h 157"/>
                  <a:gd name="T26" fmla="*/ 18 w 184"/>
                  <a:gd name="T27" fmla="*/ 38 h 157"/>
                  <a:gd name="T28" fmla="*/ 26 w 184"/>
                  <a:gd name="T29" fmla="*/ 78 h 157"/>
                  <a:gd name="T30" fmla="*/ 37 w 184"/>
                  <a:gd name="T31" fmla="*/ 78 h 157"/>
                  <a:gd name="T32" fmla="*/ 26 w 184"/>
                  <a:gd name="T33" fmla="*/ 42 h 157"/>
                  <a:gd name="T34" fmla="*/ 45 w 184"/>
                  <a:gd name="T35" fmla="*/ 78 h 157"/>
                  <a:gd name="T36" fmla="*/ 139 w 184"/>
                  <a:gd name="T37" fmla="*/ 78 h 157"/>
                  <a:gd name="T38" fmla="*/ 139 w 184"/>
                  <a:gd name="T39" fmla="*/ 38 h 157"/>
                  <a:gd name="T40" fmla="*/ 45 w 184"/>
                  <a:gd name="T41" fmla="*/ 8 h 157"/>
                  <a:gd name="T42" fmla="*/ 45 w 184"/>
                  <a:gd name="T43" fmla="*/ 38 h 157"/>
                  <a:gd name="T44" fmla="*/ 45 w 184"/>
                  <a:gd name="T45" fmla="*/ 78 h 157"/>
                  <a:gd name="T46" fmla="*/ 147 w 184"/>
                  <a:gd name="T47" fmla="*/ 78 h 157"/>
                  <a:gd name="T48" fmla="*/ 158 w 184"/>
                  <a:gd name="T49" fmla="*/ 42 h 157"/>
                  <a:gd name="T50" fmla="*/ 147 w 184"/>
                  <a:gd name="T51" fmla="*/ 78 h 157"/>
                  <a:gd name="T52" fmla="*/ 170 w 184"/>
                  <a:gd name="T53" fmla="*/ 93 h 157"/>
                  <a:gd name="T54" fmla="*/ 14 w 184"/>
                  <a:gd name="T55" fmla="*/ 143 h 157"/>
                  <a:gd name="T56" fmla="*/ 37 w 184"/>
                  <a:gd name="T57" fmla="*/ 127 h 157"/>
                  <a:gd name="T58" fmla="*/ 41 w 184"/>
                  <a:gd name="T59" fmla="*/ 123 h 157"/>
                  <a:gd name="T60" fmla="*/ 147 w 184"/>
                  <a:gd name="T61" fmla="*/ 127 h 157"/>
                  <a:gd name="T62" fmla="*/ 147 w 184"/>
                  <a:gd name="T63" fmla="*/ 143 h 157"/>
                  <a:gd name="T64" fmla="*/ 170 w 184"/>
                  <a:gd name="T65" fmla="*/ 93 h 157"/>
                  <a:gd name="T66" fmla="*/ 45 w 184"/>
                  <a:gd name="T67" fmla="*/ 143 h 157"/>
                  <a:gd name="T68" fmla="*/ 139 w 184"/>
                  <a:gd name="T69" fmla="*/ 131 h 157"/>
                  <a:gd name="T70" fmla="*/ 45 w 184"/>
                  <a:gd name="T71" fmla="*/ 14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4" h="157">
                    <a:moveTo>
                      <a:pt x="22" y="34"/>
                    </a:moveTo>
                    <a:cubicBezTo>
                      <a:pt x="22" y="34"/>
                      <a:pt x="22" y="34"/>
                      <a:pt x="22" y="34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2"/>
                      <a:pt x="39" y="0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45" y="0"/>
                      <a:pt x="147" y="2"/>
                      <a:pt x="147" y="4"/>
                    </a:cubicBezTo>
                    <a:cubicBezTo>
                      <a:pt x="147" y="4"/>
                      <a:pt x="147" y="4"/>
                      <a:pt x="147" y="4"/>
                    </a:cubicBezTo>
                    <a:cubicBezTo>
                      <a:pt x="147" y="34"/>
                      <a:pt x="147" y="34"/>
                      <a:pt x="147" y="34"/>
                    </a:cubicBezTo>
                    <a:cubicBezTo>
                      <a:pt x="162" y="34"/>
                      <a:pt x="162" y="34"/>
                      <a:pt x="162" y="34"/>
                    </a:cubicBezTo>
                    <a:cubicBezTo>
                      <a:pt x="164" y="34"/>
                      <a:pt x="166" y="36"/>
                      <a:pt x="166" y="38"/>
                    </a:cubicBezTo>
                    <a:cubicBezTo>
                      <a:pt x="166" y="38"/>
                      <a:pt x="166" y="38"/>
                      <a:pt x="166" y="38"/>
                    </a:cubicBezTo>
                    <a:cubicBezTo>
                      <a:pt x="166" y="78"/>
                      <a:pt x="166" y="78"/>
                      <a:pt x="166" y="78"/>
                    </a:cubicBezTo>
                    <a:cubicBezTo>
                      <a:pt x="177" y="78"/>
                      <a:pt x="177" y="78"/>
                      <a:pt x="177" y="78"/>
                    </a:cubicBezTo>
                    <a:cubicBezTo>
                      <a:pt x="181" y="78"/>
                      <a:pt x="184" y="82"/>
                      <a:pt x="184" y="85"/>
                    </a:cubicBezTo>
                    <a:cubicBezTo>
                      <a:pt x="184" y="86"/>
                      <a:pt x="184" y="86"/>
                      <a:pt x="184" y="86"/>
                    </a:cubicBezTo>
                    <a:cubicBezTo>
                      <a:pt x="184" y="150"/>
                      <a:pt x="184" y="150"/>
                      <a:pt x="184" y="150"/>
                    </a:cubicBezTo>
                    <a:cubicBezTo>
                      <a:pt x="184" y="154"/>
                      <a:pt x="181" y="157"/>
                      <a:pt x="177" y="157"/>
                    </a:cubicBezTo>
                    <a:cubicBezTo>
                      <a:pt x="176" y="157"/>
                      <a:pt x="176" y="157"/>
                      <a:pt x="176" y="157"/>
                    </a:cubicBezTo>
                    <a:cubicBezTo>
                      <a:pt x="7" y="157"/>
                      <a:pt x="7" y="157"/>
                      <a:pt x="7" y="157"/>
                    </a:cubicBezTo>
                    <a:cubicBezTo>
                      <a:pt x="4" y="157"/>
                      <a:pt x="0" y="154"/>
                      <a:pt x="0" y="15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4" y="78"/>
                      <a:pt x="7" y="78"/>
                    </a:cubicBezTo>
                    <a:cubicBezTo>
                      <a:pt x="8" y="78"/>
                      <a:pt x="8" y="78"/>
                      <a:pt x="8" y="78"/>
                    </a:cubicBezTo>
                    <a:cubicBezTo>
                      <a:pt x="18" y="78"/>
                      <a:pt x="18" y="78"/>
                      <a:pt x="18" y="7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6"/>
                      <a:pt x="20" y="34"/>
                      <a:pt x="22" y="34"/>
                    </a:cubicBezTo>
                    <a:close/>
                    <a:moveTo>
                      <a:pt x="26" y="78"/>
                    </a:moveTo>
                    <a:cubicBezTo>
                      <a:pt x="26" y="78"/>
                      <a:pt x="26" y="78"/>
                      <a:pt x="26" y="78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78"/>
                      <a:pt x="26" y="78"/>
                      <a:pt x="26" y="78"/>
                    </a:cubicBezTo>
                    <a:close/>
                    <a:moveTo>
                      <a:pt x="45" y="78"/>
                    </a:moveTo>
                    <a:cubicBezTo>
                      <a:pt x="45" y="78"/>
                      <a:pt x="45" y="78"/>
                      <a:pt x="45" y="78"/>
                    </a:cubicBezTo>
                    <a:cubicBezTo>
                      <a:pt x="139" y="78"/>
                      <a:pt x="139" y="78"/>
                      <a:pt x="139" y="78"/>
                    </a:cubicBezTo>
                    <a:cubicBezTo>
                      <a:pt x="139" y="38"/>
                      <a:pt x="139" y="38"/>
                      <a:pt x="139" y="38"/>
                    </a:cubicBezTo>
                    <a:cubicBezTo>
                      <a:pt x="139" y="38"/>
                      <a:pt x="139" y="38"/>
                      <a:pt x="139" y="38"/>
                    </a:cubicBezTo>
                    <a:cubicBezTo>
                      <a:pt x="139" y="8"/>
                      <a:pt x="139" y="8"/>
                      <a:pt x="139" y="8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5" y="38"/>
                      <a:pt x="45" y="38"/>
                      <a:pt x="45" y="38"/>
                    </a:cubicBezTo>
                    <a:cubicBezTo>
                      <a:pt x="45" y="38"/>
                      <a:pt x="45" y="38"/>
                      <a:pt x="45" y="38"/>
                    </a:cubicBezTo>
                    <a:cubicBezTo>
                      <a:pt x="45" y="38"/>
                      <a:pt x="45" y="38"/>
                      <a:pt x="45" y="38"/>
                    </a:cubicBezTo>
                    <a:cubicBezTo>
                      <a:pt x="45" y="78"/>
                      <a:pt x="45" y="78"/>
                      <a:pt x="45" y="78"/>
                    </a:cubicBezTo>
                    <a:close/>
                    <a:moveTo>
                      <a:pt x="147" y="78"/>
                    </a:moveTo>
                    <a:cubicBezTo>
                      <a:pt x="147" y="78"/>
                      <a:pt x="147" y="78"/>
                      <a:pt x="147" y="78"/>
                    </a:cubicBezTo>
                    <a:cubicBezTo>
                      <a:pt x="158" y="78"/>
                      <a:pt x="158" y="78"/>
                      <a:pt x="158" y="78"/>
                    </a:cubicBezTo>
                    <a:cubicBezTo>
                      <a:pt x="158" y="42"/>
                      <a:pt x="158" y="42"/>
                      <a:pt x="158" y="42"/>
                    </a:cubicBezTo>
                    <a:cubicBezTo>
                      <a:pt x="147" y="42"/>
                      <a:pt x="147" y="42"/>
                      <a:pt x="147" y="42"/>
                    </a:cubicBezTo>
                    <a:cubicBezTo>
                      <a:pt x="147" y="78"/>
                      <a:pt x="147" y="78"/>
                      <a:pt x="147" y="78"/>
                    </a:cubicBezTo>
                    <a:close/>
                    <a:moveTo>
                      <a:pt x="170" y="93"/>
                    </a:moveTo>
                    <a:cubicBezTo>
                      <a:pt x="170" y="93"/>
                      <a:pt x="170" y="93"/>
                      <a:pt x="170" y="93"/>
                    </a:cubicBezTo>
                    <a:cubicBezTo>
                      <a:pt x="14" y="93"/>
                      <a:pt x="14" y="93"/>
                      <a:pt x="14" y="93"/>
                    </a:cubicBezTo>
                    <a:cubicBezTo>
                      <a:pt x="14" y="143"/>
                      <a:pt x="14" y="143"/>
                      <a:pt x="14" y="143"/>
                    </a:cubicBezTo>
                    <a:cubicBezTo>
                      <a:pt x="37" y="143"/>
                      <a:pt x="37" y="143"/>
                      <a:pt x="37" y="143"/>
                    </a:cubicBezTo>
                    <a:cubicBezTo>
                      <a:pt x="37" y="127"/>
                      <a:pt x="37" y="127"/>
                      <a:pt x="37" y="127"/>
                    </a:cubicBezTo>
                    <a:cubicBezTo>
                      <a:pt x="37" y="125"/>
                      <a:pt x="39" y="123"/>
                      <a:pt x="41" y="123"/>
                    </a:cubicBezTo>
                    <a:cubicBezTo>
                      <a:pt x="41" y="123"/>
                      <a:pt x="41" y="123"/>
                      <a:pt x="41" y="123"/>
                    </a:cubicBezTo>
                    <a:cubicBezTo>
                      <a:pt x="143" y="123"/>
                      <a:pt x="143" y="123"/>
                      <a:pt x="143" y="123"/>
                    </a:cubicBezTo>
                    <a:cubicBezTo>
                      <a:pt x="145" y="123"/>
                      <a:pt x="147" y="125"/>
                      <a:pt x="147" y="127"/>
                    </a:cubicBezTo>
                    <a:cubicBezTo>
                      <a:pt x="147" y="127"/>
                      <a:pt x="147" y="127"/>
                      <a:pt x="147" y="127"/>
                    </a:cubicBezTo>
                    <a:cubicBezTo>
                      <a:pt x="147" y="143"/>
                      <a:pt x="147" y="143"/>
                      <a:pt x="147" y="143"/>
                    </a:cubicBezTo>
                    <a:cubicBezTo>
                      <a:pt x="170" y="143"/>
                      <a:pt x="170" y="143"/>
                      <a:pt x="170" y="143"/>
                    </a:cubicBezTo>
                    <a:cubicBezTo>
                      <a:pt x="170" y="93"/>
                      <a:pt x="170" y="93"/>
                      <a:pt x="170" y="93"/>
                    </a:cubicBezTo>
                    <a:close/>
                    <a:moveTo>
                      <a:pt x="45" y="143"/>
                    </a:moveTo>
                    <a:cubicBezTo>
                      <a:pt x="45" y="143"/>
                      <a:pt x="45" y="143"/>
                      <a:pt x="45" y="143"/>
                    </a:cubicBezTo>
                    <a:cubicBezTo>
                      <a:pt x="139" y="143"/>
                      <a:pt x="139" y="143"/>
                      <a:pt x="139" y="143"/>
                    </a:cubicBezTo>
                    <a:cubicBezTo>
                      <a:pt x="139" y="131"/>
                      <a:pt x="139" y="131"/>
                      <a:pt x="139" y="131"/>
                    </a:cubicBezTo>
                    <a:cubicBezTo>
                      <a:pt x="45" y="131"/>
                      <a:pt x="45" y="131"/>
                      <a:pt x="45" y="131"/>
                    </a:cubicBezTo>
                    <a:cubicBezTo>
                      <a:pt x="45" y="143"/>
                      <a:pt x="45" y="143"/>
                      <a:pt x="45" y="14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9605" tIns="44803" rIns="89605" bIns="44803" numCol="1" anchor="t" anchorCtr="0" compatLnSpc="1"/>
              <a:lstStyle/>
              <a:p>
                <a:endParaRPr lang="zh-CN" altLang="en-US" sz="1765"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</p:grpSp>
        <p:grpSp>
          <p:nvGrpSpPr>
            <p:cNvPr id="74" name="组合 73"/>
            <p:cNvGrpSpPr/>
            <p:nvPr/>
          </p:nvGrpSpPr>
          <p:grpSpPr>
            <a:xfrm>
              <a:off x="3664146" y="2099467"/>
              <a:ext cx="900789" cy="901024"/>
              <a:chOff x="3664146" y="2207622"/>
              <a:chExt cx="900789" cy="901024"/>
            </a:xfrm>
          </p:grpSpPr>
          <p:sp>
            <p:nvSpPr>
              <p:cNvPr id="117" name="Oval 91"/>
              <p:cNvSpPr/>
              <p:nvPr/>
            </p:nvSpPr>
            <p:spPr>
              <a:xfrm>
                <a:off x="3664146" y="2207622"/>
                <a:ext cx="900789" cy="901024"/>
              </a:xfrm>
              <a:prstGeom prst="ellipse">
                <a:avLst/>
              </a:prstGeom>
              <a:solidFill>
                <a:srgbClr val="FE8F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9605" tIns="44803" rIns="89605" bIns="44803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1765" dirty="0"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  <p:sp>
            <p:nvSpPr>
              <p:cNvPr id="118" name="Freeform 50"/>
              <p:cNvSpPr>
                <a:spLocks noEditPoints="1"/>
              </p:cNvSpPr>
              <p:nvPr/>
            </p:nvSpPr>
            <p:spPr bwMode="auto">
              <a:xfrm>
                <a:off x="3918368" y="2486306"/>
                <a:ext cx="392341" cy="343656"/>
              </a:xfrm>
              <a:custGeom>
                <a:avLst/>
                <a:gdLst>
                  <a:gd name="T0" fmla="*/ 140 w 183"/>
                  <a:gd name="T1" fmla="*/ 99 h 161"/>
                  <a:gd name="T2" fmla="*/ 126 w 183"/>
                  <a:gd name="T3" fmla="*/ 99 h 161"/>
                  <a:gd name="T4" fmla="*/ 96 w 183"/>
                  <a:gd name="T5" fmla="*/ 61 h 161"/>
                  <a:gd name="T6" fmla="*/ 133 w 183"/>
                  <a:gd name="T7" fmla="*/ 61 h 161"/>
                  <a:gd name="T8" fmla="*/ 138 w 183"/>
                  <a:gd name="T9" fmla="*/ 56 h 161"/>
                  <a:gd name="T10" fmla="*/ 138 w 183"/>
                  <a:gd name="T11" fmla="*/ 4 h 161"/>
                  <a:gd name="T12" fmla="*/ 50 w 183"/>
                  <a:gd name="T13" fmla="*/ 0 h 161"/>
                  <a:gd name="T14" fmla="*/ 45 w 183"/>
                  <a:gd name="T15" fmla="*/ 4 h 161"/>
                  <a:gd name="T16" fmla="*/ 45 w 183"/>
                  <a:gd name="T17" fmla="*/ 56 h 161"/>
                  <a:gd name="T18" fmla="*/ 87 w 183"/>
                  <a:gd name="T19" fmla="*/ 61 h 161"/>
                  <a:gd name="T20" fmla="*/ 7 w 183"/>
                  <a:gd name="T21" fmla="*/ 69 h 161"/>
                  <a:gd name="T22" fmla="*/ 7 w 183"/>
                  <a:gd name="T23" fmla="*/ 83 h 161"/>
                  <a:gd name="T24" fmla="*/ 14 w 183"/>
                  <a:gd name="T25" fmla="*/ 93 h 161"/>
                  <a:gd name="T26" fmla="*/ 14 w 183"/>
                  <a:gd name="T27" fmla="*/ 94 h 161"/>
                  <a:gd name="T28" fmla="*/ 14 w 183"/>
                  <a:gd name="T29" fmla="*/ 134 h 161"/>
                  <a:gd name="T30" fmla="*/ 14 w 183"/>
                  <a:gd name="T31" fmla="*/ 157 h 161"/>
                  <a:gd name="T32" fmla="*/ 22 w 183"/>
                  <a:gd name="T33" fmla="*/ 157 h 161"/>
                  <a:gd name="T34" fmla="*/ 97 w 183"/>
                  <a:gd name="T35" fmla="*/ 138 h 161"/>
                  <a:gd name="T36" fmla="*/ 97 w 183"/>
                  <a:gd name="T37" fmla="*/ 157 h 161"/>
                  <a:gd name="T38" fmla="*/ 165 w 183"/>
                  <a:gd name="T39" fmla="*/ 161 h 161"/>
                  <a:gd name="T40" fmla="*/ 169 w 183"/>
                  <a:gd name="T41" fmla="*/ 157 h 161"/>
                  <a:gd name="T42" fmla="*/ 176 w 183"/>
                  <a:gd name="T43" fmla="*/ 83 h 161"/>
                  <a:gd name="T44" fmla="*/ 176 w 183"/>
                  <a:gd name="T45" fmla="*/ 69 h 161"/>
                  <a:gd name="T46" fmla="*/ 96 w 183"/>
                  <a:gd name="T47" fmla="*/ 61 h 161"/>
                  <a:gd name="T48" fmla="*/ 129 w 183"/>
                  <a:gd name="T49" fmla="*/ 8 h 161"/>
                  <a:gd name="T50" fmla="*/ 54 w 183"/>
                  <a:gd name="T51" fmla="*/ 52 h 161"/>
                  <a:gd name="T52" fmla="*/ 129 w 183"/>
                  <a:gd name="T53" fmla="*/ 8 h 161"/>
                  <a:gd name="T54" fmla="*/ 22 w 183"/>
                  <a:gd name="T55" fmla="*/ 89 h 161"/>
                  <a:gd name="T56" fmla="*/ 97 w 183"/>
                  <a:gd name="T57" fmla="*/ 83 h 161"/>
                  <a:gd name="T58" fmla="*/ 22 w 183"/>
                  <a:gd name="T59" fmla="*/ 89 h 161"/>
                  <a:gd name="T60" fmla="*/ 97 w 183"/>
                  <a:gd name="T61" fmla="*/ 98 h 161"/>
                  <a:gd name="T62" fmla="*/ 22 w 183"/>
                  <a:gd name="T63" fmla="*/ 130 h 161"/>
                  <a:gd name="T64" fmla="*/ 97 w 183"/>
                  <a:gd name="T65" fmla="*/ 98 h 161"/>
                  <a:gd name="T66" fmla="*/ 161 w 183"/>
                  <a:gd name="T67" fmla="*/ 83 h 161"/>
                  <a:gd name="T68" fmla="*/ 105 w 183"/>
                  <a:gd name="T69" fmla="*/ 134 h 161"/>
                  <a:gd name="T70" fmla="*/ 105 w 183"/>
                  <a:gd name="T71" fmla="*/ 134 h 161"/>
                  <a:gd name="T72" fmla="*/ 161 w 183"/>
                  <a:gd name="T73" fmla="*/ 153 h 161"/>
                  <a:gd name="T74" fmla="*/ 133 w 183"/>
                  <a:gd name="T75" fmla="*/ 121 h 161"/>
                  <a:gd name="T76" fmla="*/ 140 w 183"/>
                  <a:gd name="T77" fmla="*/ 128 h 161"/>
                  <a:gd name="T78" fmla="*/ 126 w 183"/>
                  <a:gd name="T79" fmla="*/ 128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3" h="161">
                    <a:moveTo>
                      <a:pt x="133" y="91"/>
                    </a:moveTo>
                    <a:cubicBezTo>
                      <a:pt x="137" y="91"/>
                      <a:pt x="140" y="95"/>
                      <a:pt x="140" y="99"/>
                    </a:cubicBezTo>
                    <a:cubicBezTo>
                      <a:pt x="140" y="102"/>
                      <a:pt x="137" y="106"/>
                      <a:pt x="133" y="106"/>
                    </a:cubicBezTo>
                    <a:cubicBezTo>
                      <a:pt x="129" y="106"/>
                      <a:pt x="126" y="102"/>
                      <a:pt x="126" y="99"/>
                    </a:cubicBezTo>
                    <a:cubicBezTo>
                      <a:pt x="126" y="95"/>
                      <a:pt x="129" y="91"/>
                      <a:pt x="133" y="91"/>
                    </a:cubicBezTo>
                    <a:close/>
                    <a:moveTo>
                      <a:pt x="96" y="61"/>
                    </a:moveTo>
                    <a:cubicBezTo>
                      <a:pt x="96" y="61"/>
                      <a:pt x="96" y="61"/>
                      <a:pt x="96" y="61"/>
                    </a:cubicBezTo>
                    <a:cubicBezTo>
                      <a:pt x="133" y="61"/>
                      <a:pt x="133" y="61"/>
                      <a:pt x="133" y="61"/>
                    </a:cubicBezTo>
                    <a:cubicBezTo>
                      <a:pt x="133" y="61"/>
                      <a:pt x="133" y="61"/>
                      <a:pt x="133" y="61"/>
                    </a:cubicBezTo>
                    <a:cubicBezTo>
                      <a:pt x="136" y="61"/>
                      <a:pt x="138" y="59"/>
                      <a:pt x="138" y="56"/>
                    </a:cubicBezTo>
                    <a:cubicBezTo>
                      <a:pt x="138" y="4"/>
                      <a:pt x="138" y="4"/>
                      <a:pt x="138" y="4"/>
                    </a:cubicBezTo>
                    <a:cubicBezTo>
                      <a:pt x="138" y="4"/>
                      <a:pt x="138" y="4"/>
                      <a:pt x="138" y="4"/>
                    </a:cubicBezTo>
                    <a:cubicBezTo>
                      <a:pt x="138" y="2"/>
                      <a:pt x="136" y="0"/>
                      <a:pt x="133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7" y="0"/>
                      <a:pt x="45" y="2"/>
                      <a:pt x="45" y="4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5" y="59"/>
                      <a:pt x="47" y="61"/>
                      <a:pt x="50" y="61"/>
                    </a:cubicBezTo>
                    <a:cubicBezTo>
                      <a:pt x="87" y="61"/>
                      <a:pt x="87" y="61"/>
                      <a:pt x="87" y="61"/>
                    </a:cubicBezTo>
                    <a:cubicBezTo>
                      <a:pt x="87" y="69"/>
                      <a:pt x="87" y="69"/>
                      <a:pt x="87" y="69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3" y="69"/>
                      <a:pt x="0" y="72"/>
                      <a:pt x="0" y="76"/>
                    </a:cubicBezTo>
                    <a:cubicBezTo>
                      <a:pt x="0" y="80"/>
                      <a:pt x="3" y="83"/>
                      <a:pt x="7" y="83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93"/>
                      <a:pt x="14" y="93"/>
                      <a:pt x="14" y="93"/>
                    </a:cubicBezTo>
                    <a:cubicBezTo>
                      <a:pt x="14" y="94"/>
                      <a:pt x="14" y="94"/>
                      <a:pt x="14" y="94"/>
                    </a:cubicBezTo>
                    <a:cubicBezTo>
                      <a:pt x="14" y="94"/>
                      <a:pt x="14" y="94"/>
                      <a:pt x="14" y="94"/>
                    </a:cubicBezTo>
                    <a:cubicBezTo>
                      <a:pt x="14" y="134"/>
                      <a:pt x="14" y="134"/>
                      <a:pt x="14" y="134"/>
                    </a:cubicBezTo>
                    <a:cubicBezTo>
                      <a:pt x="14" y="134"/>
                      <a:pt x="14" y="134"/>
                      <a:pt x="14" y="134"/>
                    </a:cubicBezTo>
                    <a:cubicBezTo>
                      <a:pt x="14" y="134"/>
                      <a:pt x="14" y="134"/>
                      <a:pt x="14" y="134"/>
                    </a:cubicBezTo>
                    <a:cubicBezTo>
                      <a:pt x="14" y="157"/>
                      <a:pt x="14" y="157"/>
                      <a:pt x="14" y="157"/>
                    </a:cubicBezTo>
                    <a:cubicBezTo>
                      <a:pt x="14" y="160"/>
                      <a:pt x="16" y="161"/>
                      <a:pt x="18" y="161"/>
                    </a:cubicBezTo>
                    <a:cubicBezTo>
                      <a:pt x="21" y="161"/>
                      <a:pt x="22" y="160"/>
                      <a:pt x="22" y="157"/>
                    </a:cubicBezTo>
                    <a:cubicBezTo>
                      <a:pt x="22" y="138"/>
                      <a:pt x="22" y="138"/>
                      <a:pt x="22" y="138"/>
                    </a:cubicBezTo>
                    <a:cubicBezTo>
                      <a:pt x="97" y="138"/>
                      <a:pt x="97" y="138"/>
                      <a:pt x="97" y="138"/>
                    </a:cubicBezTo>
                    <a:cubicBezTo>
                      <a:pt x="97" y="157"/>
                      <a:pt x="97" y="157"/>
                      <a:pt x="97" y="157"/>
                    </a:cubicBezTo>
                    <a:cubicBezTo>
                      <a:pt x="97" y="157"/>
                      <a:pt x="97" y="157"/>
                      <a:pt x="97" y="157"/>
                    </a:cubicBezTo>
                    <a:cubicBezTo>
                      <a:pt x="97" y="160"/>
                      <a:pt x="98" y="161"/>
                      <a:pt x="101" y="161"/>
                    </a:cubicBezTo>
                    <a:cubicBezTo>
                      <a:pt x="165" y="161"/>
                      <a:pt x="165" y="161"/>
                      <a:pt x="165" y="161"/>
                    </a:cubicBezTo>
                    <a:cubicBezTo>
                      <a:pt x="165" y="161"/>
                      <a:pt x="165" y="161"/>
                      <a:pt x="165" y="161"/>
                    </a:cubicBezTo>
                    <a:cubicBezTo>
                      <a:pt x="167" y="161"/>
                      <a:pt x="169" y="160"/>
                      <a:pt x="169" y="157"/>
                    </a:cubicBezTo>
                    <a:cubicBezTo>
                      <a:pt x="169" y="83"/>
                      <a:pt x="169" y="83"/>
                      <a:pt x="169" y="83"/>
                    </a:cubicBezTo>
                    <a:cubicBezTo>
                      <a:pt x="176" y="83"/>
                      <a:pt x="176" y="83"/>
                      <a:pt x="176" y="83"/>
                    </a:cubicBezTo>
                    <a:cubicBezTo>
                      <a:pt x="180" y="83"/>
                      <a:pt x="183" y="80"/>
                      <a:pt x="183" y="76"/>
                    </a:cubicBezTo>
                    <a:cubicBezTo>
                      <a:pt x="183" y="72"/>
                      <a:pt x="180" y="69"/>
                      <a:pt x="176" y="69"/>
                    </a:cubicBezTo>
                    <a:cubicBezTo>
                      <a:pt x="96" y="69"/>
                      <a:pt x="96" y="69"/>
                      <a:pt x="96" y="69"/>
                    </a:cubicBezTo>
                    <a:cubicBezTo>
                      <a:pt x="96" y="61"/>
                      <a:pt x="96" y="61"/>
                      <a:pt x="96" y="61"/>
                    </a:cubicBezTo>
                    <a:close/>
                    <a:moveTo>
                      <a:pt x="129" y="8"/>
                    </a:moveTo>
                    <a:cubicBezTo>
                      <a:pt x="129" y="8"/>
                      <a:pt x="129" y="8"/>
                      <a:pt x="129" y="8"/>
                    </a:cubicBezTo>
                    <a:cubicBezTo>
                      <a:pt x="129" y="52"/>
                      <a:pt x="129" y="52"/>
                      <a:pt x="129" y="52"/>
                    </a:cubicBezTo>
                    <a:cubicBezTo>
                      <a:pt x="54" y="52"/>
                      <a:pt x="54" y="52"/>
                      <a:pt x="54" y="52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129" y="8"/>
                      <a:pt x="129" y="8"/>
                      <a:pt x="129" y="8"/>
                    </a:cubicBezTo>
                    <a:close/>
                    <a:moveTo>
                      <a:pt x="22" y="89"/>
                    </a:moveTo>
                    <a:cubicBezTo>
                      <a:pt x="22" y="89"/>
                      <a:pt x="22" y="89"/>
                      <a:pt x="22" y="89"/>
                    </a:cubicBezTo>
                    <a:cubicBezTo>
                      <a:pt x="22" y="83"/>
                      <a:pt x="22" y="83"/>
                      <a:pt x="22" y="83"/>
                    </a:cubicBezTo>
                    <a:cubicBezTo>
                      <a:pt x="97" y="83"/>
                      <a:pt x="97" y="83"/>
                      <a:pt x="97" y="83"/>
                    </a:cubicBezTo>
                    <a:cubicBezTo>
                      <a:pt x="97" y="89"/>
                      <a:pt x="97" y="89"/>
                      <a:pt x="97" y="89"/>
                    </a:cubicBezTo>
                    <a:cubicBezTo>
                      <a:pt x="22" y="89"/>
                      <a:pt x="22" y="89"/>
                      <a:pt x="22" y="89"/>
                    </a:cubicBezTo>
                    <a:close/>
                    <a:moveTo>
                      <a:pt x="97" y="98"/>
                    </a:moveTo>
                    <a:cubicBezTo>
                      <a:pt x="97" y="98"/>
                      <a:pt x="97" y="98"/>
                      <a:pt x="97" y="98"/>
                    </a:cubicBezTo>
                    <a:cubicBezTo>
                      <a:pt x="97" y="130"/>
                      <a:pt x="97" y="130"/>
                      <a:pt x="97" y="130"/>
                    </a:cubicBezTo>
                    <a:cubicBezTo>
                      <a:pt x="22" y="130"/>
                      <a:pt x="22" y="130"/>
                      <a:pt x="22" y="130"/>
                    </a:cubicBezTo>
                    <a:cubicBezTo>
                      <a:pt x="22" y="98"/>
                      <a:pt x="22" y="98"/>
                      <a:pt x="22" y="98"/>
                    </a:cubicBezTo>
                    <a:cubicBezTo>
                      <a:pt x="97" y="98"/>
                      <a:pt x="97" y="98"/>
                      <a:pt x="97" y="98"/>
                    </a:cubicBezTo>
                    <a:close/>
                    <a:moveTo>
                      <a:pt x="161" y="83"/>
                    </a:moveTo>
                    <a:cubicBezTo>
                      <a:pt x="161" y="83"/>
                      <a:pt x="161" y="83"/>
                      <a:pt x="161" y="83"/>
                    </a:cubicBezTo>
                    <a:cubicBezTo>
                      <a:pt x="105" y="83"/>
                      <a:pt x="105" y="83"/>
                      <a:pt x="105" y="83"/>
                    </a:cubicBezTo>
                    <a:cubicBezTo>
                      <a:pt x="105" y="134"/>
                      <a:pt x="105" y="134"/>
                      <a:pt x="105" y="134"/>
                    </a:cubicBezTo>
                    <a:cubicBezTo>
                      <a:pt x="105" y="134"/>
                      <a:pt x="105" y="134"/>
                      <a:pt x="105" y="134"/>
                    </a:cubicBezTo>
                    <a:cubicBezTo>
                      <a:pt x="105" y="134"/>
                      <a:pt x="105" y="134"/>
                      <a:pt x="105" y="134"/>
                    </a:cubicBezTo>
                    <a:cubicBezTo>
                      <a:pt x="105" y="153"/>
                      <a:pt x="105" y="153"/>
                      <a:pt x="105" y="153"/>
                    </a:cubicBezTo>
                    <a:cubicBezTo>
                      <a:pt x="161" y="153"/>
                      <a:pt x="161" y="153"/>
                      <a:pt x="161" y="153"/>
                    </a:cubicBezTo>
                    <a:cubicBezTo>
                      <a:pt x="161" y="83"/>
                      <a:pt x="161" y="83"/>
                      <a:pt x="161" y="83"/>
                    </a:cubicBezTo>
                    <a:close/>
                    <a:moveTo>
                      <a:pt x="133" y="121"/>
                    </a:moveTo>
                    <a:cubicBezTo>
                      <a:pt x="133" y="121"/>
                      <a:pt x="133" y="121"/>
                      <a:pt x="133" y="121"/>
                    </a:cubicBezTo>
                    <a:cubicBezTo>
                      <a:pt x="137" y="121"/>
                      <a:pt x="140" y="124"/>
                      <a:pt x="140" y="128"/>
                    </a:cubicBezTo>
                    <a:cubicBezTo>
                      <a:pt x="140" y="132"/>
                      <a:pt x="137" y="135"/>
                      <a:pt x="133" y="135"/>
                    </a:cubicBezTo>
                    <a:cubicBezTo>
                      <a:pt x="129" y="135"/>
                      <a:pt x="126" y="132"/>
                      <a:pt x="126" y="128"/>
                    </a:cubicBezTo>
                    <a:cubicBezTo>
                      <a:pt x="126" y="124"/>
                      <a:pt x="129" y="121"/>
                      <a:pt x="133" y="12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9605" tIns="44803" rIns="89605" bIns="44803" numCol="1" anchor="t" anchorCtr="0" compatLnSpc="1"/>
              <a:lstStyle/>
              <a:p>
                <a:endParaRPr lang="zh-CN" altLang="en-US" sz="1765"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</p:grpSp>
        <p:grpSp>
          <p:nvGrpSpPr>
            <p:cNvPr id="75" name="组合 74"/>
            <p:cNvGrpSpPr/>
            <p:nvPr/>
          </p:nvGrpSpPr>
          <p:grpSpPr>
            <a:xfrm>
              <a:off x="1053392" y="4466717"/>
              <a:ext cx="2262724" cy="601557"/>
              <a:chOff x="1211801" y="4738725"/>
              <a:chExt cx="1915589" cy="601557"/>
            </a:xfrm>
          </p:grpSpPr>
          <p:sp>
            <p:nvSpPr>
              <p:cNvPr id="115" name="标题 9"/>
              <p:cNvSpPr txBox="1"/>
              <p:nvPr/>
            </p:nvSpPr>
            <p:spPr>
              <a:xfrm>
                <a:off x="1787443" y="4738725"/>
                <a:ext cx="764307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lang="zh-CN" altLang="en-US" sz="2400" kern="120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</a:lstStyle>
              <a:p>
                <a:r>
                  <a:rPr lang="zh-CN" altLang="en-US" sz="1400" dirty="0" smtClean="0">
                    <a:solidFill>
                      <a:srgbClr val="404056"/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人事系统</a:t>
                </a:r>
                <a:endParaRPr lang="zh-CN" altLang="en-US" sz="1400" dirty="0">
                  <a:solidFill>
                    <a:srgbClr val="404056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  <p:sp>
            <p:nvSpPr>
              <p:cNvPr id="116" name="矩形 115"/>
              <p:cNvSpPr/>
              <p:nvPr/>
            </p:nvSpPr>
            <p:spPr>
              <a:xfrm>
                <a:off x="1211801" y="5053216"/>
                <a:ext cx="1915589" cy="2870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zh-CN" altLang="en-US" sz="1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工资查询</a:t>
                </a:r>
                <a:endPara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4988489" y="4466717"/>
              <a:ext cx="2262724" cy="637656"/>
              <a:chOff x="1211801" y="4738725"/>
              <a:chExt cx="1915589" cy="637656"/>
            </a:xfrm>
          </p:grpSpPr>
          <p:sp>
            <p:nvSpPr>
              <p:cNvPr id="113" name="标题 9"/>
              <p:cNvSpPr txBox="1"/>
              <p:nvPr/>
            </p:nvSpPr>
            <p:spPr>
              <a:xfrm>
                <a:off x="1749445" y="4738725"/>
                <a:ext cx="840303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lang="zh-CN" altLang="en-US" sz="2400" kern="120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</a:lstStyle>
              <a:p>
                <a:r>
                  <a:rPr lang="en-US" altLang="zh-CN" sz="1400" dirty="0" err="1" smtClean="0">
                    <a:solidFill>
                      <a:srgbClr val="404056"/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Cms</a:t>
                </a:r>
                <a:r>
                  <a:rPr lang="zh-CN" altLang="en-US" sz="1400" dirty="0" smtClean="0">
                    <a:solidFill>
                      <a:srgbClr val="404056"/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网站群</a:t>
                </a:r>
                <a:endParaRPr lang="zh-CN" altLang="en-US" sz="1400" dirty="0">
                  <a:solidFill>
                    <a:srgbClr val="404056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  <p:sp>
            <p:nvSpPr>
              <p:cNvPr id="114" name="矩形 113"/>
              <p:cNvSpPr/>
              <p:nvPr/>
            </p:nvSpPr>
            <p:spPr>
              <a:xfrm>
                <a:off x="1211801" y="5053216"/>
                <a:ext cx="1915589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zh-CN" altLang="en-US" sz="1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校内新闻、通知公告</a:t>
                </a:r>
                <a:endPara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</p:grpSp>
        <p:grpSp>
          <p:nvGrpSpPr>
            <p:cNvPr id="77" name="组合 76"/>
            <p:cNvGrpSpPr/>
            <p:nvPr/>
          </p:nvGrpSpPr>
          <p:grpSpPr>
            <a:xfrm>
              <a:off x="9009438" y="4466717"/>
              <a:ext cx="2262724" cy="601557"/>
              <a:chOff x="1211801" y="4738725"/>
              <a:chExt cx="1915589" cy="601557"/>
            </a:xfrm>
          </p:grpSpPr>
          <p:sp>
            <p:nvSpPr>
              <p:cNvPr id="111" name="标题 9"/>
              <p:cNvSpPr txBox="1"/>
              <p:nvPr/>
            </p:nvSpPr>
            <p:spPr>
              <a:xfrm>
                <a:off x="1787441" y="4738725"/>
                <a:ext cx="764307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lang="zh-CN" altLang="en-US" sz="2400" kern="120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</a:lstStyle>
              <a:p>
                <a:r>
                  <a:rPr lang="zh-CN" altLang="en-US" sz="1400" dirty="0" smtClean="0">
                    <a:solidFill>
                      <a:srgbClr val="404056"/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网上报修</a:t>
                </a:r>
                <a:endParaRPr lang="zh-CN" altLang="en-US" sz="1400" dirty="0">
                  <a:solidFill>
                    <a:srgbClr val="404056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  <p:sp>
            <p:nvSpPr>
              <p:cNvPr id="112" name="矩形 111"/>
              <p:cNvSpPr/>
              <p:nvPr/>
            </p:nvSpPr>
            <p:spPr>
              <a:xfrm>
                <a:off x="1211801" y="5053216"/>
                <a:ext cx="1915589" cy="2870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zh-CN" alt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微</a:t>
                </a:r>
                <a:r>
                  <a:rPr lang="zh-CN" altLang="en-US" sz="1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信报修申请，实时获取管理员回复，</a:t>
                </a:r>
                <a:endPara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</p:grpSp>
        <p:grpSp>
          <p:nvGrpSpPr>
            <p:cNvPr id="79" name="组合 78"/>
            <p:cNvGrpSpPr/>
            <p:nvPr/>
          </p:nvGrpSpPr>
          <p:grpSpPr>
            <a:xfrm>
              <a:off x="2962444" y="3772952"/>
              <a:ext cx="2262724" cy="637656"/>
              <a:chOff x="1211801" y="4738725"/>
              <a:chExt cx="1915589" cy="637656"/>
            </a:xfrm>
          </p:grpSpPr>
          <p:sp>
            <p:nvSpPr>
              <p:cNvPr id="109" name="标题 9"/>
              <p:cNvSpPr txBox="1"/>
              <p:nvPr/>
            </p:nvSpPr>
            <p:spPr>
              <a:xfrm>
                <a:off x="1787441" y="4738725"/>
                <a:ext cx="764307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lang="zh-CN" altLang="en-US" sz="2400" kern="120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</a:lstStyle>
              <a:p>
                <a:r>
                  <a:rPr lang="zh-CN" altLang="en-US" sz="1400" dirty="0" smtClean="0">
                    <a:solidFill>
                      <a:srgbClr val="404056"/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教务系统</a:t>
                </a:r>
                <a:endParaRPr lang="zh-CN" altLang="en-US" sz="1400" dirty="0">
                  <a:solidFill>
                    <a:srgbClr val="404056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  <p:sp>
            <p:nvSpPr>
              <p:cNvPr id="110" name="矩形 109"/>
              <p:cNvSpPr/>
              <p:nvPr/>
            </p:nvSpPr>
            <p:spPr>
              <a:xfrm>
                <a:off x="1211801" y="5053216"/>
                <a:ext cx="1915589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zh-CN" altLang="en-US" sz="1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课表、成绩查询等</a:t>
                </a:r>
                <a:endPara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</p:grpSp>
        <p:grpSp>
          <p:nvGrpSpPr>
            <p:cNvPr id="106" name="组合 105"/>
            <p:cNvGrpSpPr/>
            <p:nvPr/>
          </p:nvGrpSpPr>
          <p:grpSpPr>
            <a:xfrm>
              <a:off x="6980578" y="3772952"/>
              <a:ext cx="2262724" cy="868489"/>
              <a:chOff x="1211801" y="4738725"/>
              <a:chExt cx="1915589" cy="868489"/>
            </a:xfrm>
          </p:grpSpPr>
          <p:sp>
            <p:nvSpPr>
              <p:cNvPr id="107" name="标题 9"/>
              <p:cNvSpPr txBox="1"/>
              <p:nvPr/>
            </p:nvSpPr>
            <p:spPr>
              <a:xfrm>
                <a:off x="1711445" y="4738725"/>
                <a:ext cx="916300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lang="zh-CN" altLang="en-US" sz="2400" kern="120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</a:lstStyle>
              <a:p>
                <a:r>
                  <a:rPr lang="zh-CN" altLang="en-US" sz="1400" dirty="0">
                    <a:solidFill>
                      <a:srgbClr val="404056"/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一</a:t>
                </a:r>
                <a:r>
                  <a:rPr lang="zh-CN" altLang="en-US" sz="1400" dirty="0" smtClean="0">
                    <a:solidFill>
                      <a:srgbClr val="404056"/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卡通服务</a:t>
                </a:r>
                <a:endParaRPr lang="zh-CN" altLang="en-US" sz="1400" dirty="0">
                  <a:solidFill>
                    <a:srgbClr val="404056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  <p:sp>
            <p:nvSpPr>
              <p:cNvPr id="108" name="矩形 107"/>
              <p:cNvSpPr/>
              <p:nvPr/>
            </p:nvSpPr>
            <p:spPr>
              <a:xfrm>
                <a:off x="1211801" y="5053216"/>
                <a:ext cx="1915589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zh-CN" altLang="en-US" sz="1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方正黑体简体" panose="02010601030101010101" pitchFamily="2" charset="-122"/>
                    <a:ea typeface="方正黑体简体" panose="02010601030101010101" pitchFamily="2" charset="-122"/>
                  </a:rPr>
                  <a:t>消费记录、收支明细、一卡通信息查询、一卡通的挂失</a:t>
                </a:r>
                <a:endPara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" r="1737" b="29092"/>
          <a:stretch>
            <a:fillRect/>
          </a:stretch>
        </p:blipFill>
        <p:spPr>
          <a:xfrm>
            <a:off x="0" y="3959674"/>
            <a:ext cx="12192000" cy="291983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6879506"/>
          </a:xfrm>
          <a:prstGeom prst="rect">
            <a:avLst/>
          </a:prstGeom>
          <a:gradFill>
            <a:gsLst>
              <a:gs pos="100000">
                <a:srgbClr val="F3F7F8">
                  <a:alpha val="75000"/>
                </a:srgbClr>
              </a:gs>
              <a:gs pos="83000">
                <a:srgbClr val="F3F7F8">
                  <a:alpha val="88000"/>
                </a:srgbClr>
              </a:gs>
              <a:gs pos="50000">
                <a:srgbClr val="F3F7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859022" y="1041624"/>
            <a:ext cx="2473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dirty="0">
                <a:solidFill>
                  <a:srgbClr val="165878"/>
                </a:solidFill>
                <a:latin typeface="Impact" panose="020B0806030902050204" pitchFamily="34" charset="0"/>
              </a:rPr>
              <a:t>CONTENTS</a:t>
            </a:r>
            <a:endParaRPr lang="zh-CN" altLang="en-US" sz="3600" dirty="0">
              <a:solidFill>
                <a:srgbClr val="165878"/>
              </a:solidFill>
              <a:latin typeface="Impact" panose="020B080603090205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85508" y="4779649"/>
            <a:ext cx="221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sym typeface="微软雅黑" panose="020B0503020204020204" pitchFamily="34" charset="-122"/>
              </a:rPr>
              <a:t>信息门户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823516" y="1334011"/>
            <a:ext cx="4544968" cy="0"/>
            <a:chOff x="4005307" y="1429639"/>
            <a:chExt cx="4544968" cy="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7747000" y="1429639"/>
              <a:ext cx="803275" cy="0"/>
            </a:xfrm>
            <a:prstGeom prst="line">
              <a:avLst/>
            </a:prstGeom>
            <a:ln w="15875">
              <a:gradFill>
                <a:gsLst>
                  <a:gs pos="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>
              <a:off x="4005307" y="1429639"/>
              <a:ext cx="803275" cy="0"/>
            </a:xfrm>
            <a:prstGeom prst="line">
              <a:avLst/>
            </a:prstGeom>
            <a:ln w="15875">
              <a:gradFill>
                <a:gsLst>
                  <a:gs pos="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图文框 13"/>
          <p:cNvSpPr/>
          <p:nvPr/>
        </p:nvSpPr>
        <p:spPr>
          <a:xfrm>
            <a:off x="337459" y="326571"/>
            <a:ext cx="11517084" cy="6148100"/>
          </a:xfrm>
          <a:prstGeom prst="frame">
            <a:avLst>
              <a:gd name="adj1" fmla="val 1584"/>
            </a:avLst>
          </a:prstGeom>
          <a:solidFill>
            <a:srgbClr val="165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: 圆角 4"/>
          <p:cNvSpPr/>
          <p:nvPr/>
        </p:nvSpPr>
        <p:spPr>
          <a:xfrm rot="18900000">
            <a:off x="1877786" y="2766234"/>
            <a:ext cx="827968" cy="827968"/>
          </a:xfrm>
          <a:prstGeom prst="roundRect">
            <a:avLst/>
          </a:prstGeom>
          <a:noFill/>
          <a:ln>
            <a:solidFill>
              <a:srgbClr val="165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形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1283" y="2939732"/>
            <a:ext cx="480976" cy="480974"/>
          </a:xfrm>
          <a:prstGeom prst="rect">
            <a:avLst/>
          </a:prstGeom>
        </p:spPr>
      </p:pic>
      <p:pic>
        <p:nvPicPr>
          <p:cNvPr id="21" name="图形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69722" y="2991667"/>
            <a:ext cx="438522" cy="438520"/>
          </a:xfrm>
          <a:prstGeom prst="rect">
            <a:avLst/>
          </a:prstGeom>
        </p:spPr>
      </p:pic>
      <p:pic>
        <p:nvPicPr>
          <p:cNvPr id="23" name="图形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93214" y="2973108"/>
            <a:ext cx="447600" cy="447598"/>
          </a:xfrm>
          <a:prstGeom prst="rect">
            <a:avLst/>
          </a:prstGeom>
        </p:spPr>
      </p:pic>
      <p:pic>
        <p:nvPicPr>
          <p:cNvPr id="25" name="图形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18229" y="2991167"/>
            <a:ext cx="378104" cy="378104"/>
          </a:xfrm>
          <a:prstGeom prst="rect">
            <a:avLst/>
          </a:prstGeom>
        </p:spPr>
      </p:pic>
      <p:sp>
        <p:nvSpPr>
          <p:cNvPr id="26" name="矩形: 圆角 25"/>
          <p:cNvSpPr/>
          <p:nvPr/>
        </p:nvSpPr>
        <p:spPr>
          <a:xfrm rot="18900000">
            <a:off x="4403030" y="2780560"/>
            <a:ext cx="827968" cy="827968"/>
          </a:xfrm>
          <a:prstGeom prst="roundRect">
            <a:avLst/>
          </a:prstGeom>
          <a:noFill/>
          <a:ln>
            <a:solidFill>
              <a:srgbClr val="165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: 圆角 27"/>
          <p:cNvSpPr/>
          <p:nvPr/>
        </p:nvSpPr>
        <p:spPr>
          <a:xfrm rot="18900000">
            <a:off x="6993297" y="2766235"/>
            <a:ext cx="827968" cy="827968"/>
          </a:xfrm>
          <a:prstGeom prst="roundRect">
            <a:avLst/>
          </a:prstGeom>
          <a:noFill/>
          <a:ln>
            <a:solidFill>
              <a:srgbClr val="165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: 圆角 28"/>
          <p:cNvSpPr/>
          <p:nvPr/>
        </p:nvSpPr>
        <p:spPr>
          <a:xfrm rot="18900000">
            <a:off x="9474999" y="2766734"/>
            <a:ext cx="827968" cy="827968"/>
          </a:xfrm>
          <a:prstGeom prst="roundRect">
            <a:avLst/>
          </a:prstGeom>
          <a:noFill/>
          <a:ln>
            <a:solidFill>
              <a:srgbClr val="165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403834" y="4317984"/>
            <a:ext cx="1775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165878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PART 01</a:t>
            </a:r>
            <a:endParaRPr lang="zh-CN" altLang="en-US" sz="2400" dirty="0">
              <a:solidFill>
                <a:srgbClr val="165878"/>
              </a:solidFill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2291770" y="3728454"/>
            <a:ext cx="0" cy="414813"/>
          </a:xfrm>
          <a:prstGeom prst="line">
            <a:avLst/>
          </a:prstGeom>
          <a:ln w="12700">
            <a:solidFill>
              <a:srgbClr val="165878"/>
            </a:solidFill>
            <a:prstDash val="dash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4818389" y="3728454"/>
            <a:ext cx="0" cy="414813"/>
          </a:xfrm>
          <a:prstGeom prst="line">
            <a:avLst/>
          </a:prstGeom>
          <a:ln w="12700">
            <a:solidFill>
              <a:srgbClr val="165878"/>
            </a:solidFill>
            <a:prstDash val="dash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3715052" y="4779649"/>
            <a:ext cx="221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微校园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933378" y="4317984"/>
            <a:ext cx="1775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165878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PART 02</a:t>
            </a:r>
            <a:endParaRPr lang="zh-CN" altLang="en-US" sz="2400" dirty="0">
              <a:solidFill>
                <a:srgbClr val="165878"/>
              </a:solidFill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7404514" y="3728454"/>
            <a:ext cx="0" cy="414813"/>
          </a:xfrm>
          <a:prstGeom prst="line">
            <a:avLst/>
          </a:prstGeom>
          <a:ln w="12700">
            <a:solidFill>
              <a:srgbClr val="165878"/>
            </a:solidFill>
            <a:prstDash val="dash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6301177" y="4779649"/>
            <a:ext cx="221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信息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标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准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519503" y="4317984"/>
            <a:ext cx="1775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165878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PART 03</a:t>
            </a:r>
            <a:endParaRPr lang="zh-CN" altLang="en-US" sz="2400" dirty="0">
              <a:solidFill>
                <a:srgbClr val="165878"/>
              </a:solidFill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9890516" y="3728454"/>
            <a:ext cx="0" cy="414813"/>
          </a:xfrm>
          <a:prstGeom prst="line">
            <a:avLst/>
          </a:prstGeom>
          <a:ln w="12700">
            <a:solidFill>
              <a:srgbClr val="165878"/>
            </a:solidFill>
            <a:prstDash val="dash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8787179" y="4779649"/>
            <a:ext cx="221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业务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系统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9005505" y="4317984"/>
            <a:ext cx="1775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165878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PART 04</a:t>
            </a:r>
            <a:endParaRPr lang="zh-CN" altLang="en-US" sz="2400" dirty="0">
              <a:solidFill>
                <a:srgbClr val="165878"/>
              </a:solidFill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:blinds/>
      </p:transition>
    </mc:Choice>
    <mc:Fallback>
      <p:transition spd="slow" advClick="0" advTm="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4" grpId="0" animBg="1"/>
      <p:bldP spid="5" grpId="0" animBg="1"/>
      <p:bldP spid="26" grpId="0" animBg="1"/>
      <p:bldP spid="28" grpId="0" animBg="1"/>
      <p:bldP spid="29" grpId="0" animBg="1"/>
      <p:bldP spid="30" grpId="0"/>
      <p:bldP spid="34" grpId="0"/>
      <p:bldP spid="35" grpId="0"/>
      <p:bldP spid="37" grpId="0"/>
      <p:bldP spid="38" grpId="0"/>
      <p:bldP spid="40" grpId="0"/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262462" y="324473"/>
            <a:ext cx="5667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在微信客户端中进行企业</a:t>
            </a:r>
            <a:r>
              <a:rPr lang="zh-CN" altLang="en-US" sz="28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微信绑定</a:t>
            </a:r>
            <a:endParaRPr lang="zh-CN" altLang="en-US" sz="2800" dirty="0">
              <a:solidFill>
                <a:srgbClr val="165878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859955" y="778295"/>
            <a:ext cx="2472090" cy="57674"/>
            <a:chOff x="4859955" y="745637"/>
            <a:chExt cx="2472090" cy="57674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4859955" y="774473"/>
              <a:ext cx="2472090" cy="0"/>
            </a:xfrm>
            <a:prstGeom prst="line">
              <a:avLst/>
            </a:prstGeom>
            <a:ln w="12700">
              <a:gradFill>
                <a:gsLst>
                  <a:gs pos="0">
                    <a:srgbClr val="165878">
                      <a:alpha val="0"/>
                    </a:srgbClr>
                  </a:gs>
                  <a:gs pos="5300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6067163" y="745637"/>
              <a:ext cx="57674" cy="57674"/>
            </a:xfrm>
            <a:prstGeom prst="ellipse">
              <a:avLst/>
            </a:prstGeom>
            <a:solidFill>
              <a:srgbClr val="F3F7F8"/>
            </a:solidFill>
            <a:ln>
              <a:solidFill>
                <a:srgbClr val="1658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904293" y="1842067"/>
            <a:ext cx="2225997" cy="567192"/>
            <a:chOff x="874709" y="1842067"/>
            <a:chExt cx="2225997" cy="567192"/>
          </a:xfrm>
        </p:grpSpPr>
        <p:sp>
          <p:nvSpPr>
            <p:cNvPr id="27" name="矩形 26"/>
            <p:cNvSpPr/>
            <p:nvPr/>
          </p:nvSpPr>
          <p:spPr>
            <a:xfrm>
              <a:off x="874709" y="1842067"/>
              <a:ext cx="2225997" cy="567192"/>
            </a:xfrm>
            <a:prstGeom prst="rect">
              <a:avLst/>
            </a:prstGeom>
            <a:solidFill>
              <a:srgbClr val="FE8F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  <p:sp>
          <p:nvSpPr>
            <p:cNvPr id="28" name="文本框 16"/>
            <p:cNvSpPr txBox="1"/>
            <p:nvPr/>
          </p:nvSpPr>
          <p:spPr>
            <a:xfrm>
              <a:off x="1254177" y="1910732"/>
              <a:ext cx="1467068" cy="41261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扫描二维码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691111" y="1842067"/>
            <a:ext cx="2225997" cy="567192"/>
            <a:chOff x="6352431" y="1842067"/>
            <a:chExt cx="2225997" cy="567192"/>
          </a:xfrm>
        </p:grpSpPr>
        <p:sp>
          <p:nvSpPr>
            <p:cNvPr id="30" name="矩形 29"/>
            <p:cNvSpPr/>
            <p:nvPr/>
          </p:nvSpPr>
          <p:spPr>
            <a:xfrm>
              <a:off x="6352431" y="1842067"/>
              <a:ext cx="2225997" cy="567192"/>
            </a:xfrm>
            <a:prstGeom prst="rect">
              <a:avLst/>
            </a:prstGeom>
            <a:solidFill>
              <a:srgbClr val="FE8F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  <p:sp>
          <p:nvSpPr>
            <p:cNvPr id="31" name="文本框 17"/>
            <p:cNvSpPr txBox="1"/>
            <p:nvPr/>
          </p:nvSpPr>
          <p:spPr>
            <a:xfrm>
              <a:off x="6475414" y="1910732"/>
              <a:ext cx="1980029" cy="41261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dirty="0" smtClean="0">
                  <a:solidFill>
                    <a:schemeClr val="bg1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通讯中有手机号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952252" y="4890067"/>
            <a:ext cx="2225997" cy="567192"/>
            <a:chOff x="3613572" y="4890067"/>
            <a:chExt cx="2225997" cy="567192"/>
          </a:xfrm>
        </p:grpSpPr>
        <p:sp>
          <p:nvSpPr>
            <p:cNvPr id="41" name="矩形 40"/>
            <p:cNvSpPr/>
            <p:nvPr/>
          </p:nvSpPr>
          <p:spPr>
            <a:xfrm>
              <a:off x="3613572" y="4890067"/>
              <a:ext cx="2225997" cy="5671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  <p:sp>
          <p:nvSpPr>
            <p:cNvPr id="42" name="文本框 18"/>
            <p:cNvSpPr txBox="1"/>
            <p:nvPr/>
          </p:nvSpPr>
          <p:spPr>
            <a:xfrm>
              <a:off x="4249516" y="4958732"/>
              <a:ext cx="954107" cy="41261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dirty="0" smtClean="0">
                  <a:solidFill>
                    <a:schemeClr val="bg1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扫描后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9429971" y="4890067"/>
            <a:ext cx="2225997" cy="567192"/>
            <a:chOff x="9091291" y="4890067"/>
            <a:chExt cx="2225997" cy="567192"/>
          </a:xfrm>
        </p:grpSpPr>
        <p:sp>
          <p:nvSpPr>
            <p:cNvPr id="44" name="矩形 43"/>
            <p:cNvSpPr/>
            <p:nvPr/>
          </p:nvSpPr>
          <p:spPr>
            <a:xfrm>
              <a:off x="9091291" y="4890067"/>
              <a:ext cx="2225997" cy="5671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  <p:sp>
          <p:nvSpPr>
            <p:cNvPr id="45" name="文本框 19"/>
            <p:cNvSpPr txBox="1"/>
            <p:nvPr/>
          </p:nvSpPr>
          <p:spPr>
            <a:xfrm>
              <a:off x="9598994" y="4958732"/>
              <a:ext cx="1210588" cy="41261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邮箱验证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</p:grpSp>
      <p:pic>
        <p:nvPicPr>
          <p:cNvPr id="46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80" y="2525373"/>
            <a:ext cx="338137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912" y="1365160"/>
            <a:ext cx="19466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图片 8" descr="C:\Users\Administrator\Documents\Tencent Files\635042348\Image\C2C\Image1\91914C641B7608E22F024FF9E902D61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334" y="2525373"/>
            <a:ext cx="164782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图片 10" descr="C:\Users\Administrator\Documents\Tencent Files\635042348\Image\C2C\Image1\FD7893F9AFE156788125162084BE9AC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93" y="1556934"/>
            <a:ext cx="177165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 dir="in"/>
      </p:transition>
    </mc:Choice>
    <mc:Fallback>
      <p:transition spd="slow" advClick="0" advTm="0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4635015" y="778295"/>
            <a:ext cx="2921970" cy="57674"/>
            <a:chOff x="4635015" y="778295"/>
            <a:chExt cx="2921970" cy="57674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4635015" y="807131"/>
              <a:ext cx="2921970" cy="0"/>
            </a:xfrm>
            <a:prstGeom prst="line">
              <a:avLst/>
            </a:prstGeom>
            <a:ln w="12700">
              <a:gradFill>
                <a:gsLst>
                  <a:gs pos="0">
                    <a:srgbClr val="165878">
                      <a:alpha val="0"/>
                    </a:srgbClr>
                  </a:gs>
                  <a:gs pos="5300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6067163" y="778295"/>
              <a:ext cx="57674" cy="57674"/>
            </a:xfrm>
            <a:prstGeom prst="ellipse">
              <a:avLst/>
            </a:prstGeom>
            <a:solidFill>
              <a:srgbClr val="F3F7F8"/>
            </a:solidFill>
            <a:ln>
              <a:solidFill>
                <a:srgbClr val="1658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45" name="椭圆 44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074373" y="2036377"/>
            <a:ext cx="2225997" cy="567192"/>
            <a:chOff x="874709" y="1842067"/>
            <a:chExt cx="2225997" cy="567192"/>
          </a:xfrm>
        </p:grpSpPr>
        <p:sp>
          <p:nvSpPr>
            <p:cNvPr id="42" name="矩形 41"/>
            <p:cNvSpPr/>
            <p:nvPr/>
          </p:nvSpPr>
          <p:spPr>
            <a:xfrm>
              <a:off x="874709" y="1842067"/>
              <a:ext cx="2225997" cy="567192"/>
            </a:xfrm>
            <a:prstGeom prst="rect">
              <a:avLst/>
            </a:prstGeom>
            <a:solidFill>
              <a:srgbClr val="FE8F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  <p:sp>
          <p:nvSpPr>
            <p:cNvPr id="43" name="文本框 16"/>
            <p:cNvSpPr txBox="1"/>
            <p:nvPr/>
          </p:nvSpPr>
          <p:spPr>
            <a:xfrm>
              <a:off x="1382417" y="1910732"/>
              <a:ext cx="1210588" cy="41261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dirty="0" smtClean="0">
                  <a:solidFill>
                    <a:schemeClr val="bg1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关注成功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861191" y="2036377"/>
            <a:ext cx="2225997" cy="567192"/>
            <a:chOff x="6352431" y="1842067"/>
            <a:chExt cx="2225997" cy="567192"/>
          </a:xfrm>
        </p:grpSpPr>
        <p:sp>
          <p:nvSpPr>
            <p:cNvPr id="56" name="矩形 55"/>
            <p:cNvSpPr/>
            <p:nvPr/>
          </p:nvSpPr>
          <p:spPr>
            <a:xfrm>
              <a:off x="6352431" y="1842067"/>
              <a:ext cx="2225997" cy="567192"/>
            </a:xfrm>
            <a:prstGeom prst="rect">
              <a:avLst/>
            </a:prstGeom>
            <a:solidFill>
              <a:srgbClr val="FE8F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  <p:sp>
          <p:nvSpPr>
            <p:cNvPr id="58" name="文本框 17"/>
            <p:cNvSpPr txBox="1"/>
            <p:nvPr/>
          </p:nvSpPr>
          <p:spPr>
            <a:xfrm>
              <a:off x="6731894" y="1910732"/>
              <a:ext cx="1467068" cy="41261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dirty="0">
                  <a:solidFill>
                    <a:schemeClr val="bg1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微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信工作台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5122332" y="5084377"/>
            <a:ext cx="2225997" cy="567192"/>
            <a:chOff x="3613572" y="4890067"/>
            <a:chExt cx="2225997" cy="567192"/>
          </a:xfrm>
        </p:grpSpPr>
        <p:sp>
          <p:nvSpPr>
            <p:cNvPr id="61" name="矩形 60"/>
            <p:cNvSpPr/>
            <p:nvPr/>
          </p:nvSpPr>
          <p:spPr>
            <a:xfrm>
              <a:off x="3613572" y="4890067"/>
              <a:ext cx="2225997" cy="5671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  <p:sp>
          <p:nvSpPr>
            <p:cNvPr id="63" name="文本框 18"/>
            <p:cNvSpPr txBox="1"/>
            <p:nvPr/>
          </p:nvSpPr>
          <p:spPr>
            <a:xfrm>
              <a:off x="3993035" y="4958732"/>
              <a:ext cx="1467069" cy="41261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通讯录查找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</p:grpSp>
      <p:pic>
        <p:nvPicPr>
          <p:cNvPr id="67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395" y="2765832"/>
            <a:ext cx="208597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3" descr="TIM图片201812241827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530" y="1103892"/>
            <a:ext cx="213360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4" descr="TIM图片201812241827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862" y="2765832"/>
            <a:ext cx="212407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31"/>
          <p:cNvSpPr txBox="1"/>
          <p:nvPr/>
        </p:nvSpPr>
        <p:spPr>
          <a:xfrm>
            <a:off x="3262462" y="324473"/>
            <a:ext cx="5667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在微信客户端中进行企业</a:t>
            </a:r>
            <a:r>
              <a:rPr lang="zh-CN" altLang="en-US" sz="28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微信绑定</a:t>
            </a:r>
            <a:endParaRPr lang="zh-CN" altLang="en-US" sz="2800" dirty="0">
              <a:solidFill>
                <a:srgbClr val="165878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4635015" y="778295"/>
            <a:ext cx="2921970" cy="57674"/>
            <a:chOff x="4635015" y="778295"/>
            <a:chExt cx="2921970" cy="57674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4635015" y="807131"/>
              <a:ext cx="2921970" cy="0"/>
            </a:xfrm>
            <a:prstGeom prst="line">
              <a:avLst/>
            </a:prstGeom>
            <a:ln w="12700">
              <a:gradFill>
                <a:gsLst>
                  <a:gs pos="0">
                    <a:srgbClr val="165878">
                      <a:alpha val="0"/>
                    </a:srgbClr>
                  </a:gs>
                  <a:gs pos="5300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6067163" y="778295"/>
              <a:ext cx="57674" cy="57674"/>
            </a:xfrm>
            <a:prstGeom prst="ellipse">
              <a:avLst/>
            </a:prstGeom>
            <a:solidFill>
              <a:srgbClr val="F3F7F8"/>
            </a:solidFill>
            <a:ln>
              <a:solidFill>
                <a:srgbClr val="1658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45" name="椭圆 44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39933" y="1213417"/>
            <a:ext cx="2225997" cy="567192"/>
            <a:chOff x="874709" y="1842067"/>
            <a:chExt cx="2225997" cy="567192"/>
          </a:xfrm>
        </p:grpSpPr>
        <p:sp>
          <p:nvSpPr>
            <p:cNvPr id="42" name="矩形 41"/>
            <p:cNvSpPr/>
            <p:nvPr/>
          </p:nvSpPr>
          <p:spPr>
            <a:xfrm>
              <a:off x="874709" y="1842067"/>
              <a:ext cx="2225997" cy="567192"/>
            </a:xfrm>
            <a:prstGeom prst="rect">
              <a:avLst/>
            </a:prstGeom>
            <a:solidFill>
              <a:srgbClr val="FE8F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  <p:sp>
          <p:nvSpPr>
            <p:cNvPr id="43" name="文本框 16"/>
            <p:cNvSpPr txBox="1"/>
            <p:nvPr/>
          </p:nvSpPr>
          <p:spPr>
            <a:xfrm>
              <a:off x="1125936" y="1910732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noProof="0" dirty="0" smtClean="0">
                  <a:solidFill>
                    <a:schemeClr val="bg1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下载企业微信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</p:grpSp>
      <p:sp>
        <p:nvSpPr>
          <p:cNvPr id="63" name="文本框 18"/>
          <p:cNvSpPr txBox="1"/>
          <p:nvPr/>
        </p:nvSpPr>
        <p:spPr>
          <a:xfrm>
            <a:off x="5630035" y="5153042"/>
            <a:ext cx="1210588" cy="42883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黑体简体" panose="02010601030101010101" pitchFamily="2" charset="-122"/>
                <a:ea typeface="方正黑体简体" panose="02010601030101010101" pitchFamily="2" charset="-122"/>
              </a:rPr>
              <a:t>通讯录查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262462" y="324473"/>
            <a:ext cx="5667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使用企业微信客户端</a:t>
            </a:r>
            <a:endParaRPr lang="zh-CN" altLang="en-US" sz="2800" dirty="0">
              <a:solidFill>
                <a:srgbClr val="165878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39933" y="2036377"/>
            <a:ext cx="4623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https://work.weixin.qq.com/#indexDownload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3829" y="3013300"/>
            <a:ext cx="10466667" cy="27238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329" y="3593840"/>
            <a:ext cx="1990476" cy="18857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537" y="3566760"/>
            <a:ext cx="1476190" cy="187619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文本框 18"/>
          <p:cNvSpPr txBox="1"/>
          <p:nvPr/>
        </p:nvSpPr>
        <p:spPr>
          <a:xfrm>
            <a:off x="5630035" y="5153042"/>
            <a:ext cx="1210588" cy="42883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黑体简体" panose="02010601030101010101" pitchFamily="2" charset="-122"/>
                <a:ea typeface="方正黑体简体" panose="02010601030101010101" pitchFamily="2" charset="-122"/>
              </a:rPr>
              <a:t>通讯录查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37" y="0"/>
            <a:ext cx="3857625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611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5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45" name="椭圆 44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3" name="文本框 18"/>
          <p:cNvSpPr txBox="1"/>
          <p:nvPr/>
        </p:nvSpPr>
        <p:spPr>
          <a:xfrm>
            <a:off x="5630035" y="5153042"/>
            <a:ext cx="1210588" cy="42883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黑体简体" panose="02010601030101010101" pitchFamily="2" charset="-122"/>
                <a:ea typeface="方正黑体简体" panose="02010601030101010101" pitchFamily="2" charset="-122"/>
              </a:rPr>
              <a:t>通讯录查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887" y="0"/>
            <a:ext cx="3857625" cy="6858000"/>
          </a:xfrm>
          <a:prstGeom prst="rect">
            <a:avLst/>
          </a:prstGeom>
        </p:spPr>
      </p:pic>
      <p:sp>
        <p:nvSpPr>
          <p:cNvPr id="20" name="文本框 16"/>
          <p:cNvSpPr txBox="1"/>
          <p:nvPr/>
        </p:nvSpPr>
        <p:spPr>
          <a:xfrm>
            <a:off x="1091160" y="1282082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noProof="0" dirty="0" smtClean="0">
                <a:solidFill>
                  <a:schemeClr val="bg1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下载企业微信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231886" y="2691093"/>
            <a:ext cx="5560867" cy="989957"/>
            <a:chOff x="874709" y="1842066"/>
            <a:chExt cx="2225997" cy="1598363"/>
          </a:xfrm>
        </p:grpSpPr>
        <p:sp>
          <p:nvSpPr>
            <p:cNvPr id="22" name="矩形 21"/>
            <p:cNvSpPr/>
            <p:nvPr/>
          </p:nvSpPr>
          <p:spPr>
            <a:xfrm>
              <a:off x="874709" y="1842066"/>
              <a:ext cx="2225997" cy="1598363"/>
            </a:xfrm>
            <a:prstGeom prst="rect">
              <a:avLst/>
            </a:prstGeom>
            <a:solidFill>
              <a:srgbClr val="FE8F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  <p:sp>
          <p:nvSpPr>
            <p:cNvPr id="23" name="文本框 16"/>
            <p:cNvSpPr txBox="1"/>
            <p:nvPr/>
          </p:nvSpPr>
          <p:spPr>
            <a:xfrm>
              <a:off x="973249" y="1910732"/>
              <a:ext cx="2070127" cy="13417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如果出现右侧界面，可至</a:t>
              </a:r>
              <a:r>
                <a:rPr lang="zh-CN" altLang="en-US" sz="2000" noProof="0" dirty="0" smtClean="0">
                  <a:solidFill>
                    <a:schemeClr val="bg1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综合楼</a:t>
              </a:r>
              <a:r>
                <a:rPr lang="en-US" altLang="zh-CN" sz="2000" noProof="0" dirty="0" smtClean="0">
                  <a:solidFill>
                    <a:schemeClr val="bg1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1212</a:t>
              </a:r>
              <a:r>
                <a:rPr lang="zh-CN" altLang="en-US" sz="2000" noProof="0" dirty="0" smtClean="0">
                  <a:solidFill>
                    <a:schemeClr val="bg1"/>
                  </a:solidFill>
                  <a:latin typeface="方正黑体简体" panose="02010601030101010101" pitchFamily="2" charset="-122"/>
                  <a:ea typeface="方正黑体简体" panose="02010601030101010101" pitchFamily="2" charset="-122"/>
                </a:rPr>
                <a:t>办公室找张小波老师或者何英老师处理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黑体简体" panose="02010601030101010101" pitchFamily="2" charset="-122"/>
                <a:ea typeface="方正黑体简体" panose="02010601030101010101" pitchFamily="2" charset="-122"/>
              </a:endParaRPr>
            </a:p>
          </p:txBody>
        </p:sp>
      </p:grp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5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45" name="椭圆 44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3" name="文本框 18"/>
          <p:cNvSpPr txBox="1"/>
          <p:nvPr/>
        </p:nvSpPr>
        <p:spPr>
          <a:xfrm>
            <a:off x="5630035" y="5153042"/>
            <a:ext cx="1210588" cy="42883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黑体简体" panose="02010601030101010101" pitchFamily="2" charset="-122"/>
                <a:ea typeface="方正黑体简体" panose="02010601030101010101" pitchFamily="2" charset="-122"/>
              </a:rPr>
              <a:t>通讯录查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5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45" name="椭圆 44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3" name="文本框 18"/>
          <p:cNvSpPr txBox="1"/>
          <p:nvPr/>
        </p:nvSpPr>
        <p:spPr>
          <a:xfrm>
            <a:off x="5630035" y="5153042"/>
            <a:ext cx="1210588" cy="42883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黑体简体" panose="02010601030101010101" pitchFamily="2" charset="-122"/>
                <a:ea typeface="方正黑体简体" panose="02010601030101010101" pitchFamily="2" charset="-122"/>
              </a:rPr>
              <a:t>通讯录查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5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45" name="椭圆 44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3" name="文本框 18"/>
          <p:cNvSpPr txBox="1"/>
          <p:nvPr/>
        </p:nvSpPr>
        <p:spPr>
          <a:xfrm>
            <a:off x="5630035" y="5153042"/>
            <a:ext cx="1210588" cy="42883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黑体简体" panose="02010601030101010101" pitchFamily="2" charset="-122"/>
                <a:ea typeface="方正黑体简体" panose="02010601030101010101" pitchFamily="2" charset="-122"/>
              </a:rPr>
              <a:t>通讯录查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0" y="0"/>
            <a:ext cx="3857625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330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" r="1737" b="29092"/>
          <a:stretch>
            <a:fillRect/>
          </a:stretch>
        </p:blipFill>
        <p:spPr>
          <a:xfrm>
            <a:off x="0" y="3959674"/>
            <a:ext cx="12192000" cy="291983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6879506"/>
          </a:xfrm>
          <a:prstGeom prst="rect">
            <a:avLst/>
          </a:prstGeom>
          <a:gradFill>
            <a:gsLst>
              <a:gs pos="100000">
                <a:srgbClr val="F3F7F8">
                  <a:alpha val="80000"/>
                </a:srgbClr>
              </a:gs>
              <a:gs pos="83000">
                <a:srgbClr val="F3F7F8">
                  <a:alpha val="92000"/>
                </a:srgbClr>
              </a:gs>
              <a:gs pos="50000">
                <a:srgbClr val="F3F7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图文框 13"/>
          <p:cNvSpPr/>
          <p:nvPr/>
        </p:nvSpPr>
        <p:spPr>
          <a:xfrm>
            <a:off x="337459" y="326571"/>
            <a:ext cx="11517084" cy="6148100"/>
          </a:xfrm>
          <a:prstGeom prst="frame">
            <a:avLst>
              <a:gd name="adj1" fmla="val 1584"/>
            </a:avLst>
          </a:prstGeom>
          <a:solidFill>
            <a:srgbClr val="165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55" y="5068468"/>
            <a:ext cx="9531616" cy="3966307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4508499" y="1218928"/>
            <a:ext cx="3175002" cy="3175000"/>
          </a:xfrm>
          <a:prstGeom prst="ellipse">
            <a:avLst/>
          </a:prstGeom>
          <a:gradFill>
            <a:gsLst>
              <a:gs pos="67000">
                <a:srgbClr val="155371">
                  <a:alpha val="45000"/>
                </a:srgbClr>
              </a:gs>
              <a:gs pos="90000">
                <a:srgbClr val="165878">
                  <a:alpha val="0"/>
                </a:srgbClr>
              </a:gs>
              <a:gs pos="18000">
                <a:srgbClr val="1658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699573" y="2710684"/>
            <a:ext cx="2792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信息标准</a:t>
            </a:r>
            <a:endParaRPr lang="en-US" altLang="zh-CN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86400" y="209475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PART03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6096000" y="1533525"/>
            <a:ext cx="0" cy="333375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:blinds/>
      </p:transition>
    </mc:Choice>
    <mc:Fallback>
      <p:transition spd="slow" advClick="0" advTm="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2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72" fill="hold" grpId="0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288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9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113867" y="283911"/>
            <a:ext cx="1837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部门编码</a:t>
            </a:r>
            <a:endParaRPr lang="zh-CN" altLang="en-US" sz="2800" dirty="0">
              <a:solidFill>
                <a:srgbClr val="165878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635015" y="778295"/>
            <a:ext cx="2921970" cy="57674"/>
            <a:chOff x="4635015" y="778295"/>
            <a:chExt cx="2921970" cy="57674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4635015" y="807131"/>
              <a:ext cx="2921970" cy="0"/>
            </a:xfrm>
            <a:prstGeom prst="line">
              <a:avLst/>
            </a:prstGeom>
            <a:ln w="12700">
              <a:gradFill>
                <a:gsLst>
                  <a:gs pos="0">
                    <a:srgbClr val="165878">
                      <a:alpha val="0"/>
                    </a:srgbClr>
                  </a:gs>
                  <a:gs pos="5300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椭圆 4"/>
            <p:cNvSpPr/>
            <p:nvPr/>
          </p:nvSpPr>
          <p:spPr>
            <a:xfrm>
              <a:off x="6067163" y="778295"/>
              <a:ext cx="57674" cy="57674"/>
            </a:xfrm>
            <a:prstGeom prst="ellipse">
              <a:avLst/>
            </a:prstGeom>
            <a:solidFill>
              <a:srgbClr val="F3F7F8"/>
            </a:solidFill>
            <a:ln>
              <a:solidFill>
                <a:srgbClr val="1658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16" name="椭圆 15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1" name="文本框 33"/>
          <p:cNvSpPr txBox="1"/>
          <p:nvPr/>
        </p:nvSpPr>
        <p:spPr>
          <a:xfrm>
            <a:off x="862240" y="1057694"/>
            <a:ext cx="89657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机构代码</a:t>
            </a:r>
            <a:endParaRPr lang="en-US" altLang="zh-CN" sz="1600" dirty="0">
              <a:solidFill>
                <a:srgbClr val="165878"/>
              </a:solidFill>
              <a:latin typeface="苹方 粗体" panose="020B0600000000000000" pitchFamily="34" charset="-122"/>
              <a:ea typeface="苹方 粗体" panose="020B0600000000000000" pitchFamily="34" charset="-122"/>
              <a:cs typeface="经典粗宋简" panose="02010609000101010101" pitchFamily="49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92400" y="1845733"/>
            <a:ext cx="653255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251</a:t>
            </a:r>
            <a:r>
              <a:rPr lang="zh-CN" altLang="zh-CN" dirty="0">
                <a:solidFill>
                  <a:schemeClr val="accent1">
                    <a:lumMod val="50000"/>
                  </a:schemeClr>
                </a:solidFill>
              </a:rPr>
              <a:t>――会计第一学院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                 252</a:t>
            </a:r>
            <a:r>
              <a:rPr lang="zh-CN" altLang="zh-CN" dirty="0">
                <a:solidFill>
                  <a:schemeClr val="accent1">
                    <a:lumMod val="50000"/>
                  </a:schemeClr>
                </a:solidFill>
              </a:rPr>
              <a:t>――会计第二学院</a:t>
            </a:r>
            <a:endParaRPr lang="zh-CN" altLang="zh-CN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253</a:t>
            </a:r>
            <a:r>
              <a:rPr lang="zh-CN" altLang="zh-CN" dirty="0">
                <a:solidFill>
                  <a:schemeClr val="accent1">
                    <a:lumMod val="50000"/>
                  </a:schemeClr>
                </a:solidFill>
              </a:rPr>
              <a:t>――财税金融学院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                 254</a:t>
            </a:r>
            <a:r>
              <a:rPr lang="zh-CN" altLang="zh-CN" dirty="0">
                <a:solidFill>
                  <a:schemeClr val="accent1">
                    <a:lumMod val="50000"/>
                  </a:schemeClr>
                </a:solidFill>
              </a:rPr>
              <a:t>――经济贸易学院</a:t>
            </a:r>
            <a:endParaRPr lang="zh-CN" altLang="zh-CN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255</a:t>
            </a:r>
            <a:r>
              <a:rPr lang="zh-CN" altLang="zh-CN" dirty="0">
                <a:solidFill>
                  <a:schemeClr val="accent1">
                    <a:lumMod val="50000"/>
                  </a:schemeClr>
                </a:solidFill>
              </a:rPr>
              <a:t>――信息工程学院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                 256</a:t>
            </a:r>
            <a:r>
              <a:rPr lang="zh-CN" altLang="zh-CN" dirty="0">
                <a:solidFill>
                  <a:schemeClr val="accent1">
                    <a:lumMod val="50000"/>
                  </a:schemeClr>
                </a:solidFill>
              </a:rPr>
              <a:t>――工商管理学院</a:t>
            </a:r>
            <a:endParaRPr lang="zh-CN" altLang="zh-CN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257</a:t>
            </a:r>
            <a:r>
              <a:rPr lang="zh-CN" altLang="zh-CN" dirty="0">
                <a:solidFill>
                  <a:schemeClr val="accent1">
                    <a:lumMod val="50000"/>
                  </a:schemeClr>
                </a:solidFill>
              </a:rPr>
              <a:t>――外国语学院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                   258</a:t>
            </a:r>
            <a:r>
              <a:rPr lang="zh-CN" altLang="zh-CN" dirty="0">
                <a:solidFill>
                  <a:schemeClr val="accent1">
                    <a:lumMod val="50000"/>
                  </a:schemeClr>
                </a:solidFill>
              </a:rPr>
              <a:t>――基础部</a:t>
            </a:r>
            <a:endParaRPr lang="zh-CN" altLang="zh-CN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259</a:t>
            </a:r>
            <a:r>
              <a:rPr lang="zh-CN" altLang="zh-CN" dirty="0">
                <a:solidFill>
                  <a:schemeClr val="accent1">
                    <a:lumMod val="50000"/>
                  </a:schemeClr>
                </a:solidFill>
              </a:rPr>
              <a:t>――思政部 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                      260</a:t>
            </a:r>
            <a:r>
              <a:rPr lang="zh-CN" altLang="zh-CN" dirty="0">
                <a:solidFill>
                  <a:schemeClr val="accent1">
                    <a:lumMod val="50000"/>
                  </a:schemeClr>
                </a:solidFill>
              </a:rPr>
              <a:t>――国际教育中心</a:t>
            </a:r>
            <a:endParaRPr lang="zh-CN" altLang="zh-CN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261</a:t>
            </a:r>
            <a:r>
              <a:rPr lang="zh-CN" altLang="zh-CN" dirty="0">
                <a:solidFill>
                  <a:schemeClr val="accent1">
                    <a:lumMod val="50000"/>
                  </a:schemeClr>
                </a:solidFill>
              </a:rPr>
              <a:t>――本科部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                       299</a:t>
            </a:r>
            <a:r>
              <a:rPr lang="zh-CN" altLang="zh-CN" dirty="0">
                <a:solidFill>
                  <a:schemeClr val="accent1">
                    <a:lumMod val="50000"/>
                  </a:schemeClr>
                </a:solidFill>
              </a:rPr>
              <a:t>――其他</a:t>
            </a:r>
            <a:endParaRPr lang="zh-CN" altLang="zh-CN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9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" r="1737" b="29092"/>
          <a:stretch>
            <a:fillRect/>
          </a:stretch>
        </p:blipFill>
        <p:spPr>
          <a:xfrm>
            <a:off x="0" y="3959674"/>
            <a:ext cx="12192000" cy="291983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6879506"/>
          </a:xfrm>
          <a:prstGeom prst="rect">
            <a:avLst/>
          </a:prstGeom>
          <a:gradFill>
            <a:gsLst>
              <a:gs pos="100000">
                <a:srgbClr val="F3F7F8">
                  <a:alpha val="80000"/>
                </a:srgbClr>
              </a:gs>
              <a:gs pos="83000">
                <a:srgbClr val="F3F7F8">
                  <a:alpha val="92000"/>
                </a:srgbClr>
              </a:gs>
              <a:gs pos="50000">
                <a:srgbClr val="F3F7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图文框 13"/>
          <p:cNvSpPr/>
          <p:nvPr/>
        </p:nvSpPr>
        <p:spPr>
          <a:xfrm>
            <a:off x="337459" y="326571"/>
            <a:ext cx="11517084" cy="6148100"/>
          </a:xfrm>
          <a:prstGeom prst="frame">
            <a:avLst>
              <a:gd name="adj1" fmla="val 1584"/>
            </a:avLst>
          </a:prstGeom>
          <a:solidFill>
            <a:srgbClr val="165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55" y="5068468"/>
            <a:ext cx="9531616" cy="3966307"/>
          </a:xfrm>
          <a:prstGeom prst="rect">
            <a:avLst/>
          </a:prstGeom>
        </p:spPr>
      </p:pic>
      <p:sp>
        <p:nvSpPr>
          <p:cNvPr id="34" name="椭圆 33"/>
          <p:cNvSpPr/>
          <p:nvPr/>
        </p:nvSpPr>
        <p:spPr>
          <a:xfrm>
            <a:off x="4508499" y="1218928"/>
            <a:ext cx="3175002" cy="3175000"/>
          </a:xfrm>
          <a:prstGeom prst="ellipse">
            <a:avLst/>
          </a:prstGeom>
          <a:gradFill>
            <a:gsLst>
              <a:gs pos="67000">
                <a:srgbClr val="155371">
                  <a:alpha val="45000"/>
                </a:srgbClr>
              </a:gs>
              <a:gs pos="90000">
                <a:srgbClr val="165878">
                  <a:alpha val="0"/>
                </a:srgbClr>
              </a:gs>
              <a:gs pos="18000">
                <a:srgbClr val="1658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8"/>
          <p:cNvSpPr txBox="1"/>
          <p:nvPr/>
        </p:nvSpPr>
        <p:spPr>
          <a:xfrm>
            <a:off x="4699573" y="2710684"/>
            <a:ext cx="2792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信息门户</a:t>
            </a:r>
            <a:endParaRPr lang="en-US" altLang="zh-CN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36" name="文本框 5"/>
          <p:cNvSpPr txBox="1"/>
          <p:nvPr/>
        </p:nvSpPr>
        <p:spPr>
          <a:xfrm>
            <a:off x="5486400" y="209475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PART01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6096000" y="1533525"/>
            <a:ext cx="0" cy="333375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2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272" fill="hold" grpId="0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4" grpId="0" animBg="1"/>
      <p:bldP spid="35" grpId="0"/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58300" y="283911"/>
            <a:ext cx="267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教职工工号编码</a:t>
            </a:r>
            <a:endParaRPr lang="zh-CN" altLang="en-US" sz="2800" dirty="0">
              <a:solidFill>
                <a:srgbClr val="165878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635015" y="778295"/>
            <a:ext cx="2921970" cy="57674"/>
            <a:chOff x="4635015" y="778295"/>
            <a:chExt cx="2921970" cy="57674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4635015" y="807131"/>
              <a:ext cx="2921970" cy="0"/>
            </a:xfrm>
            <a:prstGeom prst="line">
              <a:avLst/>
            </a:prstGeom>
            <a:ln w="12700">
              <a:gradFill>
                <a:gsLst>
                  <a:gs pos="0">
                    <a:srgbClr val="165878">
                      <a:alpha val="0"/>
                    </a:srgbClr>
                  </a:gs>
                  <a:gs pos="5300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椭圆 4"/>
            <p:cNvSpPr/>
            <p:nvPr/>
          </p:nvSpPr>
          <p:spPr>
            <a:xfrm>
              <a:off x="6067163" y="778295"/>
              <a:ext cx="57674" cy="57674"/>
            </a:xfrm>
            <a:prstGeom prst="ellipse">
              <a:avLst/>
            </a:prstGeom>
            <a:solidFill>
              <a:srgbClr val="F3F7F8"/>
            </a:solidFill>
            <a:ln>
              <a:solidFill>
                <a:srgbClr val="1658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16" name="椭圆 15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862241" y="1152444"/>
            <a:ext cx="8965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工号为教职工在学校工作期间唯一标识编号，不随教职工的身份变更而发生</a:t>
            </a:r>
            <a:r>
              <a:rPr lang="zh-CN" altLang="zh-CN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改变</a:t>
            </a:r>
            <a:r>
              <a:rPr lang="zh-CN" altLang="en-US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；</a:t>
            </a:r>
            <a:endParaRPr lang="en-US" altLang="zh-CN" sz="1600" dirty="0" smtClean="0">
              <a:solidFill>
                <a:srgbClr val="165878"/>
              </a:solidFill>
              <a:latin typeface="苹方 粗体" panose="020B0600000000000000" pitchFamily="34" charset="-122"/>
              <a:ea typeface="苹方 粗体" panose="020B0600000000000000" pitchFamily="34" charset="-122"/>
              <a:cs typeface="经典粗宋简" panose="02010609000101010101" pitchFamily="49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zh-CN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编码规则</a:t>
            </a:r>
            <a:r>
              <a:rPr lang="zh-CN" altLang="en-US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：</a:t>
            </a:r>
            <a:r>
              <a:rPr lang="zh-CN" altLang="zh-CN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共</a:t>
            </a:r>
            <a:r>
              <a:rPr lang="en-US" altLang="zh-CN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7</a:t>
            </a:r>
            <a:r>
              <a:rPr lang="zh-CN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位，第</a:t>
            </a:r>
            <a:r>
              <a:rPr lang="en-US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1-4</a:t>
            </a:r>
            <a:r>
              <a:rPr lang="zh-CN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位为进校年份，第</a:t>
            </a:r>
            <a:r>
              <a:rPr lang="en-US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5-7</a:t>
            </a:r>
            <a:r>
              <a:rPr lang="zh-CN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位为流水</a:t>
            </a:r>
            <a:r>
              <a:rPr lang="zh-CN" altLang="zh-CN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编号</a:t>
            </a:r>
            <a:r>
              <a:rPr lang="zh-CN" altLang="en-US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；</a:t>
            </a:r>
            <a:endParaRPr lang="en-US" altLang="zh-CN" sz="1600" dirty="0" smtClean="0">
              <a:solidFill>
                <a:srgbClr val="165878"/>
              </a:solidFill>
              <a:latin typeface="苹方 粗体" panose="020B0600000000000000" pitchFamily="34" charset="-122"/>
              <a:ea typeface="苹方 粗体" panose="020B0600000000000000" pitchFamily="34" charset="-122"/>
              <a:cs typeface="经典粗宋简" panose="02010609000101010101" pitchFamily="49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举例：若某教职工为</a:t>
            </a:r>
            <a:r>
              <a:rPr lang="en-US" altLang="zh-CN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2019</a:t>
            </a:r>
            <a:r>
              <a:rPr lang="zh-CN" altLang="en-US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年进校，其在学校的排序为</a:t>
            </a:r>
            <a:r>
              <a:rPr lang="en-US" altLang="zh-CN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22</a:t>
            </a:r>
            <a:r>
              <a:rPr lang="zh-CN" altLang="en-US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号，则该教职工工号为</a:t>
            </a:r>
            <a:r>
              <a:rPr lang="en-US" altLang="zh-CN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2019022</a:t>
            </a:r>
            <a:r>
              <a:rPr lang="zh-CN" altLang="en-US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。</a:t>
            </a:r>
            <a:endParaRPr lang="en-US" altLang="zh-CN" sz="1600" dirty="0" smtClean="0">
              <a:solidFill>
                <a:srgbClr val="165878"/>
              </a:solidFill>
              <a:latin typeface="苹方 粗体" panose="020B0600000000000000" pitchFamily="34" charset="-122"/>
              <a:ea typeface="苹方 粗体" panose="020B0600000000000000" pitchFamily="34" charset="-122"/>
              <a:cs typeface="经典粗宋简" panose="02010609000101010101" pitchFamily="49" charset="-122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7" name="对象 26"/>
          <p:cNvGraphicFramePr>
            <a:graphicFrameLocks noChangeAspect="1"/>
          </p:cNvGraphicFramePr>
          <p:nvPr/>
        </p:nvGraphicFramePr>
        <p:xfrm>
          <a:off x="2963333" y="2971800"/>
          <a:ext cx="5959339" cy="2887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Visio" r:id="rId1" imgW="5829300" imgH="2832100" progId="Visio.Drawing.11">
                  <p:embed/>
                </p:oleObj>
              </mc:Choice>
              <mc:Fallback>
                <p:oleObj name="Visio" r:id="rId1" imgW="5829300" imgH="2832100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3333" y="2971800"/>
                        <a:ext cx="5959339" cy="28871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9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16" name="椭圆 15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4758300" y="283911"/>
            <a:ext cx="267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学生学号编码</a:t>
            </a:r>
            <a:endParaRPr lang="zh-CN" altLang="en-US" sz="2800" dirty="0">
              <a:solidFill>
                <a:srgbClr val="165878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4635015" y="778295"/>
            <a:ext cx="2921970" cy="57674"/>
            <a:chOff x="4635015" y="778295"/>
            <a:chExt cx="2921970" cy="57674"/>
          </a:xfrm>
        </p:grpSpPr>
        <p:cxnSp>
          <p:nvCxnSpPr>
            <p:cNvPr id="41" name="直接连接符 40"/>
            <p:cNvCxnSpPr/>
            <p:nvPr/>
          </p:nvCxnSpPr>
          <p:spPr>
            <a:xfrm>
              <a:off x="4635015" y="807131"/>
              <a:ext cx="2921970" cy="0"/>
            </a:xfrm>
            <a:prstGeom prst="line">
              <a:avLst/>
            </a:prstGeom>
            <a:ln w="12700">
              <a:gradFill>
                <a:gsLst>
                  <a:gs pos="0">
                    <a:srgbClr val="165878">
                      <a:alpha val="0"/>
                    </a:srgbClr>
                  </a:gs>
                  <a:gs pos="5300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椭圆 41"/>
            <p:cNvSpPr/>
            <p:nvPr/>
          </p:nvSpPr>
          <p:spPr>
            <a:xfrm>
              <a:off x="6067163" y="778295"/>
              <a:ext cx="57674" cy="57674"/>
            </a:xfrm>
            <a:prstGeom prst="ellipse">
              <a:avLst/>
            </a:prstGeom>
            <a:solidFill>
              <a:srgbClr val="F3F7F8"/>
            </a:solidFill>
            <a:ln>
              <a:solidFill>
                <a:srgbClr val="1658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文本框 33"/>
          <p:cNvSpPr txBox="1"/>
          <p:nvPr/>
        </p:nvSpPr>
        <p:spPr>
          <a:xfrm>
            <a:off x="862241" y="1057695"/>
            <a:ext cx="89657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为便于教学中各项工作的统一管理</a:t>
            </a:r>
            <a:r>
              <a:rPr lang="zh-CN" altLang="zh-CN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，对</a:t>
            </a:r>
            <a:r>
              <a:rPr lang="zh-CN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全院学生学号编制工作统一安排</a:t>
            </a:r>
            <a:r>
              <a:rPr lang="zh-CN" altLang="en-US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；</a:t>
            </a:r>
            <a:endParaRPr lang="en-US" altLang="zh-CN" sz="1600" dirty="0">
              <a:solidFill>
                <a:srgbClr val="165878"/>
              </a:solidFill>
              <a:latin typeface="苹方 粗体" panose="020B0600000000000000" pitchFamily="34" charset="-122"/>
              <a:ea typeface="苹方 粗体" panose="020B0600000000000000" pitchFamily="34" charset="-122"/>
              <a:cs typeface="经典粗宋简" panose="02010609000101010101" pitchFamily="49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编号方法：</a:t>
            </a:r>
            <a:r>
              <a:rPr lang="zh-CN" altLang="zh-CN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由</a:t>
            </a:r>
            <a:r>
              <a:rPr lang="en-US" altLang="zh-CN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12</a:t>
            </a:r>
            <a:r>
              <a:rPr lang="zh-CN" altLang="zh-CN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位数组成</a:t>
            </a:r>
            <a:r>
              <a:rPr lang="zh-CN" altLang="en-US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，</a:t>
            </a:r>
            <a:r>
              <a:rPr lang="en-US" altLang="zh-CN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1</a:t>
            </a:r>
            <a:r>
              <a:rPr lang="zh-CN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位学制</a:t>
            </a:r>
            <a:r>
              <a:rPr lang="en-US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+9</a:t>
            </a:r>
            <a:r>
              <a:rPr lang="zh-CN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位班级代码</a:t>
            </a:r>
            <a:r>
              <a:rPr lang="en-US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+2</a:t>
            </a:r>
            <a:r>
              <a:rPr lang="zh-CN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位学生流水号</a:t>
            </a:r>
            <a:r>
              <a:rPr lang="zh-CN" altLang="zh-CN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；</a:t>
            </a:r>
            <a:endParaRPr lang="en-US" altLang="zh-CN" sz="1600" dirty="0" smtClean="0">
              <a:solidFill>
                <a:srgbClr val="165878"/>
              </a:solidFill>
              <a:latin typeface="苹方 粗体" panose="020B0600000000000000" pitchFamily="34" charset="-122"/>
              <a:ea typeface="苹方 粗体" panose="020B0600000000000000" pitchFamily="34" charset="-122"/>
              <a:cs typeface="经典粗宋简" panose="02010609000101010101" pitchFamily="49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举例</a:t>
            </a:r>
            <a:r>
              <a:rPr lang="zh-CN" altLang="en-US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：</a:t>
            </a:r>
            <a:r>
              <a:rPr lang="zh-CN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若某一学生为</a:t>
            </a:r>
            <a:r>
              <a:rPr lang="en-US" altLang="zh-CN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2019</a:t>
            </a:r>
            <a:r>
              <a:rPr lang="zh-CN" altLang="zh-CN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级</a:t>
            </a:r>
            <a:r>
              <a:rPr lang="zh-CN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会计第一学院三年制会计专业，所在班别为</a:t>
            </a:r>
            <a:r>
              <a:rPr lang="en-US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01</a:t>
            </a:r>
            <a:r>
              <a:rPr lang="zh-CN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班，其在本班的排序为</a:t>
            </a:r>
            <a:r>
              <a:rPr lang="en-US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01</a:t>
            </a:r>
            <a:r>
              <a:rPr lang="zh-CN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号，则该生的学号为</a:t>
            </a:r>
            <a:r>
              <a:rPr lang="en-US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3 </a:t>
            </a:r>
            <a:r>
              <a:rPr lang="en-US" altLang="zh-CN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19 </a:t>
            </a:r>
            <a:r>
              <a:rPr lang="en-US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25100 01 01</a:t>
            </a:r>
            <a:r>
              <a:rPr lang="zh-CN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。</a:t>
            </a:r>
            <a:endParaRPr lang="en-US" altLang="zh-CN" sz="1600" dirty="0">
              <a:solidFill>
                <a:srgbClr val="165878"/>
              </a:solidFill>
              <a:latin typeface="苹方 粗体" panose="020B0600000000000000" pitchFamily="34" charset="-122"/>
              <a:ea typeface="苹方 粗体" panose="020B0600000000000000" pitchFamily="34" charset="-122"/>
              <a:cs typeface="经典粗宋简" panose="02010609000101010101" pitchFamily="49" charset="-122"/>
            </a:endParaRP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1761067" y="2531534"/>
          <a:ext cx="9004300" cy="394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Visio" r:id="rId1" imgW="7175500" imgH="3302000" progId="Visio.Drawing.11">
                  <p:embed/>
                </p:oleObj>
              </mc:Choice>
              <mc:Fallback>
                <p:oleObj name="Visio" r:id="rId1" imgW="7175500" imgH="3302000" progId="Visio.Drawing.11">
                  <p:embed/>
                  <p:pic>
                    <p:nvPicPr>
                      <p:cNvPr id="0" name="对象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1067" y="2531534"/>
                        <a:ext cx="9004300" cy="3944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椭圆 2"/>
          <p:cNvSpPr/>
          <p:nvPr/>
        </p:nvSpPr>
        <p:spPr>
          <a:xfrm>
            <a:off x="9582347" y="466732"/>
            <a:ext cx="2440320" cy="165798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400" dirty="0" smtClean="0">
              <a:solidFill>
                <a:srgbClr val="165878"/>
              </a:solidFill>
              <a:latin typeface="华文行楷" pitchFamily="2" charset="-122"/>
              <a:ea typeface="华文行楷" pitchFamily="2" charset="-122"/>
              <a:cs typeface="经典粗宋简" panose="02010609000101010101" pitchFamily="49" charset="-122"/>
            </a:endParaRPr>
          </a:p>
          <a:p>
            <a:pPr algn="ctr"/>
            <a:r>
              <a:rPr lang="zh-CN" altLang="zh-CN" sz="1400" dirty="0" smtClean="0">
                <a:solidFill>
                  <a:srgbClr val="165878"/>
                </a:solidFill>
                <a:latin typeface="华文行楷" pitchFamily="2" charset="-122"/>
                <a:ea typeface="华文行楷" pitchFamily="2" charset="-122"/>
                <a:cs typeface="经典粗宋简" panose="02010609000101010101" pitchFamily="49" charset="-122"/>
              </a:rPr>
              <a:t>若</a:t>
            </a:r>
            <a:r>
              <a:rPr lang="zh-CN" altLang="zh-CN" sz="1400" dirty="0">
                <a:solidFill>
                  <a:srgbClr val="165878"/>
                </a:solidFill>
                <a:latin typeface="华文行楷" pitchFamily="2" charset="-122"/>
                <a:ea typeface="华文行楷" pitchFamily="2" charset="-122"/>
                <a:cs typeface="经典粗宋简" panose="02010609000101010101" pitchFamily="49" charset="-122"/>
              </a:rPr>
              <a:t>有学生退出，其原学号保留；学生转专业、休学及复学学号不变；有学生加入时，则按原自然序列依次后排</a:t>
            </a:r>
            <a:r>
              <a:rPr lang="zh-CN" altLang="en-US" sz="1400" dirty="0">
                <a:solidFill>
                  <a:srgbClr val="165878"/>
                </a:solidFill>
                <a:latin typeface="华文行楷" pitchFamily="2" charset="-122"/>
                <a:ea typeface="华文行楷" pitchFamily="2" charset="-122"/>
                <a:cs typeface="经典粗宋简" panose="02010609000101010101" pitchFamily="49" charset="-122"/>
              </a:rPr>
              <a:t>；</a:t>
            </a:r>
            <a:endParaRPr lang="en-US" altLang="zh-CN" sz="1400" dirty="0">
              <a:solidFill>
                <a:srgbClr val="165878"/>
              </a:solidFill>
              <a:latin typeface="华文行楷" pitchFamily="2" charset="-122"/>
              <a:ea typeface="华文行楷" pitchFamily="2" charset="-122"/>
              <a:cs typeface="经典粗宋简" panose="02010609000101010101" pitchFamily="49" charset="-122"/>
            </a:endParaRPr>
          </a:p>
          <a:p>
            <a:pPr algn="ctr"/>
            <a:endParaRPr lang="zh-CN" altLang="en-US" dirty="0"/>
          </a:p>
        </p:txBody>
      </p: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9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113867" y="283911"/>
            <a:ext cx="1837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专业编码</a:t>
            </a:r>
            <a:endParaRPr lang="zh-CN" altLang="en-US" sz="2800" dirty="0">
              <a:solidFill>
                <a:srgbClr val="165878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635015" y="778295"/>
            <a:ext cx="2921970" cy="57674"/>
            <a:chOff x="4635015" y="778295"/>
            <a:chExt cx="2921970" cy="57674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4635015" y="807131"/>
              <a:ext cx="2921970" cy="0"/>
            </a:xfrm>
            <a:prstGeom prst="line">
              <a:avLst/>
            </a:prstGeom>
            <a:ln w="12700">
              <a:gradFill>
                <a:gsLst>
                  <a:gs pos="0">
                    <a:srgbClr val="165878">
                      <a:alpha val="0"/>
                    </a:srgbClr>
                  </a:gs>
                  <a:gs pos="5300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椭圆 4"/>
            <p:cNvSpPr/>
            <p:nvPr/>
          </p:nvSpPr>
          <p:spPr>
            <a:xfrm>
              <a:off x="6067163" y="778295"/>
              <a:ext cx="57674" cy="57674"/>
            </a:xfrm>
            <a:prstGeom prst="ellipse">
              <a:avLst/>
            </a:prstGeom>
            <a:solidFill>
              <a:srgbClr val="F3F7F8"/>
            </a:solidFill>
            <a:ln>
              <a:solidFill>
                <a:srgbClr val="1658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16" name="椭圆 15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1" name="文本框 33"/>
          <p:cNvSpPr txBox="1"/>
          <p:nvPr/>
        </p:nvSpPr>
        <p:spPr>
          <a:xfrm>
            <a:off x="862241" y="1057695"/>
            <a:ext cx="89657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编号方法：</a:t>
            </a:r>
            <a:r>
              <a:rPr lang="zh-CN" altLang="zh-CN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由</a:t>
            </a:r>
            <a:r>
              <a:rPr lang="en-US" altLang="zh-CN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5</a:t>
            </a:r>
            <a:r>
              <a:rPr lang="zh-CN" altLang="zh-CN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位数组成</a:t>
            </a:r>
            <a:r>
              <a:rPr lang="zh-CN" altLang="en-US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，</a:t>
            </a:r>
            <a:r>
              <a:rPr lang="zh-CN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机构编码</a:t>
            </a:r>
            <a:r>
              <a:rPr lang="en-US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3</a:t>
            </a:r>
            <a:r>
              <a:rPr lang="zh-CN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位</a:t>
            </a:r>
            <a:r>
              <a:rPr lang="en-US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+2</a:t>
            </a:r>
            <a:r>
              <a:rPr lang="zh-CN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位流水号；</a:t>
            </a:r>
            <a:endParaRPr lang="en-US" altLang="zh-CN" sz="1600" dirty="0">
              <a:solidFill>
                <a:srgbClr val="165878"/>
              </a:solidFill>
              <a:latin typeface="苹方 粗体" panose="020B0600000000000000" pitchFamily="34" charset="-122"/>
              <a:ea typeface="苹方 粗体" panose="020B0600000000000000" pitchFamily="34" charset="-122"/>
              <a:cs typeface="经典粗宋简" panose="02010609000101010101" pitchFamily="49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举例</a:t>
            </a:r>
            <a:r>
              <a:rPr lang="zh-CN" altLang="en-US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：</a:t>
            </a:r>
            <a:r>
              <a:rPr lang="zh-CN" altLang="zh-CN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若会计</a:t>
            </a:r>
            <a:r>
              <a:rPr lang="zh-CN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第一</a:t>
            </a:r>
            <a:r>
              <a:rPr lang="zh-CN" altLang="zh-CN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学院会计专业，</a:t>
            </a:r>
            <a:r>
              <a:rPr lang="zh-CN" altLang="zh-CN" sz="1600" dirty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则</a:t>
            </a:r>
            <a:r>
              <a:rPr lang="zh-CN" altLang="zh-CN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该</a:t>
            </a:r>
            <a:r>
              <a:rPr lang="zh-CN" altLang="en-US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学院的专业编码</a:t>
            </a:r>
            <a:r>
              <a:rPr lang="zh-CN" altLang="zh-CN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为</a:t>
            </a:r>
            <a:r>
              <a:rPr lang="en-US" altLang="zh-CN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251 00</a:t>
            </a:r>
            <a:r>
              <a:rPr lang="zh-CN" altLang="zh-CN" sz="1600" dirty="0" smtClean="0">
                <a:solidFill>
                  <a:srgbClr val="165878"/>
                </a:solidFill>
                <a:latin typeface="苹方 粗体" panose="020B0600000000000000" pitchFamily="34" charset="-122"/>
                <a:ea typeface="苹方 粗体" panose="020B0600000000000000" pitchFamily="34" charset="-122"/>
                <a:cs typeface="经典粗宋简" panose="02010609000101010101" pitchFamily="49" charset="-122"/>
              </a:rPr>
              <a:t>。</a:t>
            </a:r>
            <a:endParaRPr lang="en-US" altLang="zh-CN" sz="1600" dirty="0">
              <a:solidFill>
                <a:srgbClr val="165878"/>
              </a:solidFill>
              <a:latin typeface="苹方 粗体" panose="020B0600000000000000" pitchFamily="34" charset="-122"/>
              <a:ea typeface="苹方 粗体" panose="020B0600000000000000" pitchFamily="34" charset="-122"/>
              <a:cs typeface="经典粗宋简" panose="02010609000101010101" pitchFamily="49" charset="-122"/>
            </a:endParaRPr>
          </a:p>
        </p:txBody>
      </p:sp>
      <p:graphicFrame>
        <p:nvGraphicFramePr>
          <p:cNvPr id="28" name="对象 27"/>
          <p:cNvGraphicFramePr>
            <a:graphicFrameLocks noChangeAspect="1"/>
          </p:cNvGraphicFramePr>
          <p:nvPr/>
        </p:nvGraphicFramePr>
        <p:xfrm>
          <a:off x="3052762" y="2650066"/>
          <a:ext cx="5959475" cy="288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Visio" r:id="rId1" imgW="5829300" imgH="2832100" progId="Visio.Drawing.11">
                  <p:embed/>
                </p:oleObj>
              </mc:Choice>
              <mc:Fallback>
                <p:oleObj name="Visio" r:id="rId1" imgW="5829300" imgH="2832100" progId="Visio.Drawing.11">
                  <p:embed/>
                  <p:pic>
                    <p:nvPicPr>
                      <p:cNvPr id="0" name="图片 51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2762" y="2650066"/>
                        <a:ext cx="5959475" cy="288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9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" r="1737" b="29092"/>
          <a:stretch>
            <a:fillRect/>
          </a:stretch>
        </p:blipFill>
        <p:spPr>
          <a:xfrm>
            <a:off x="0" y="3959674"/>
            <a:ext cx="12192000" cy="291983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6879506"/>
          </a:xfrm>
          <a:prstGeom prst="rect">
            <a:avLst/>
          </a:prstGeom>
          <a:gradFill>
            <a:gsLst>
              <a:gs pos="100000">
                <a:srgbClr val="F3F7F8">
                  <a:alpha val="80000"/>
                </a:srgbClr>
              </a:gs>
              <a:gs pos="83000">
                <a:srgbClr val="F3F7F8">
                  <a:alpha val="92000"/>
                </a:srgbClr>
              </a:gs>
              <a:gs pos="50000">
                <a:srgbClr val="F3F7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图文框 13"/>
          <p:cNvSpPr/>
          <p:nvPr/>
        </p:nvSpPr>
        <p:spPr>
          <a:xfrm>
            <a:off x="337459" y="326571"/>
            <a:ext cx="11517084" cy="6148100"/>
          </a:xfrm>
          <a:prstGeom prst="frame">
            <a:avLst>
              <a:gd name="adj1" fmla="val 1584"/>
            </a:avLst>
          </a:prstGeom>
          <a:solidFill>
            <a:srgbClr val="165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55" y="5068468"/>
            <a:ext cx="9531616" cy="3966307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4508499" y="1218928"/>
            <a:ext cx="3175002" cy="3175000"/>
          </a:xfrm>
          <a:prstGeom prst="ellipse">
            <a:avLst/>
          </a:prstGeom>
          <a:gradFill>
            <a:gsLst>
              <a:gs pos="67000">
                <a:srgbClr val="155371">
                  <a:alpha val="45000"/>
                </a:srgbClr>
              </a:gs>
              <a:gs pos="90000">
                <a:srgbClr val="165878">
                  <a:alpha val="0"/>
                </a:srgbClr>
              </a:gs>
              <a:gs pos="18000">
                <a:srgbClr val="1658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699573" y="2710684"/>
            <a:ext cx="2792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业务系统</a:t>
            </a:r>
            <a:endParaRPr lang="en-US" altLang="zh-CN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86400" y="209475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PART04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6096000" y="1533525"/>
            <a:ext cx="0" cy="333375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:blinds/>
      </p:transition>
    </mc:Choice>
    <mc:Fallback>
      <p:transition spd="slow" advClick="0" advTm="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2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72" fill="hold" grpId="0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288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9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16" name="椭圆 15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2" name="文本框 71"/>
          <p:cNvSpPr txBox="1"/>
          <p:nvPr/>
        </p:nvSpPr>
        <p:spPr>
          <a:xfrm>
            <a:off x="4758300" y="283911"/>
            <a:ext cx="267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sym typeface="+mn-ea"/>
              </a:rPr>
              <a:t>人事系统</a:t>
            </a:r>
            <a:endParaRPr lang="zh-CN" altLang="en-US" sz="2800" dirty="0">
              <a:solidFill>
                <a:srgbClr val="165878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4635015" y="778295"/>
            <a:ext cx="2921970" cy="57674"/>
            <a:chOff x="4635015" y="778295"/>
            <a:chExt cx="2921970" cy="57674"/>
          </a:xfrm>
        </p:grpSpPr>
        <p:cxnSp>
          <p:nvCxnSpPr>
            <p:cNvPr id="74" name="直接连接符 73"/>
            <p:cNvCxnSpPr/>
            <p:nvPr/>
          </p:nvCxnSpPr>
          <p:spPr>
            <a:xfrm>
              <a:off x="4635015" y="807131"/>
              <a:ext cx="2921970" cy="0"/>
            </a:xfrm>
            <a:prstGeom prst="line">
              <a:avLst/>
            </a:prstGeom>
            <a:ln w="12700">
              <a:gradFill>
                <a:gsLst>
                  <a:gs pos="0">
                    <a:srgbClr val="165878">
                      <a:alpha val="0"/>
                    </a:srgbClr>
                  </a:gs>
                  <a:gs pos="5300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椭圆 74"/>
            <p:cNvSpPr/>
            <p:nvPr/>
          </p:nvSpPr>
          <p:spPr>
            <a:xfrm>
              <a:off x="6067163" y="778295"/>
              <a:ext cx="57674" cy="57674"/>
            </a:xfrm>
            <a:prstGeom prst="ellipse">
              <a:avLst/>
            </a:prstGeom>
            <a:solidFill>
              <a:srgbClr val="F3F7F8"/>
            </a:solidFill>
            <a:ln>
              <a:solidFill>
                <a:srgbClr val="1658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7" name="椭圆 56"/>
          <p:cNvSpPr/>
          <p:nvPr/>
        </p:nvSpPr>
        <p:spPr>
          <a:xfrm>
            <a:off x="2448229" y="1405219"/>
            <a:ext cx="1758456" cy="1766043"/>
          </a:xfrm>
          <a:prstGeom prst="ellipse">
            <a:avLst/>
          </a:prstGeom>
          <a:solidFill>
            <a:srgbClr val="FE8F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27" tIns="44713" rIns="89427" bIns="44713" rtlCol="0" anchor="ctr"/>
          <a:lstStyle/>
          <a:p>
            <a:pPr algn="ctr"/>
            <a:endParaRPr lang="zh-CN" altLang="en-US" sz="2135" dirty="0">
              <a:ea typeface="方正黑体简体" panose="02010601030101010101" pitchFamily="2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2448229" y="3171261"/>
            <a:ext cx="1758456" cy="10596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27" tIns="44713" rIns="89427" bIns="44713" rtlCol="0" anchor="ctr"/>
          <a:lstStyle/>
          <a:p>
            <a:pPr algn="ctr"/>
            <a:r>
              <a:rPr lang="zh-CN" altLang="en-US" sz="1065" dirty="0" smtClean="0">
                <a:solidFill>
                  <a:schemeClr val="bg1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华文黑体" pitchFamily="2" charset="-122"/>
              </a:rPr>
              <a:t>人员基本信息</a:t>
            </a:r>
            <a:r>
              <a:rPr lang="en-US" altLang="zh-CN" sz="1065" dirty="0" smtClean="0">
                <a:solidFill>
                  <a:schemeClr val="bg1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华文黑体" pitchFamily="2" charset="-122"/>
              </a:rPr>
              <a:t>\</a:t>
            </a:r>
            <a:r>
              <a:rPr lang="zh-CN" altLang="en-US" sz="1065" dirty="0" smtClean="0">
                <a:solidFill>
                  <a:schemeClr val="bg1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华文黑体" pitchFamily="2" charset="-122"/>
              </a:rPr>
              <a:t>工作经历</a:t>
            </a:r>
            <a:r>
              <a:rPr lang="en-US" altLang="zh-CN" sz="1065" dirty="0" smtClean="0">
                <a:solidFill>
                  <a:schemeClr val="bg1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华文黑体" pitchFamily="2" charset="-122"/>
              </a:rPr>
              <a:t>\</a:t>
            </a:r>
            <a:r>
              <a:rPr lang="zh-CN" altLang="en-US" sz="1065" dirty="0" smtClean="0">
                <a:solidFill>
                  <a:schemeClr val="bg1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华文黑体" pitchFamily="2" charset="-122"/>
              </a:rPr>
              <a:t>资格信息</a:t>
            </a:r>
            <a:r>
              <a:rPr lang="en-US" altLang="zh-CN" sz="1065" dirty="0" smtClean="0">
                <a:solidFill>
                  <a:schemeClr val="bg1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华文黑体" pitchFamily="2" charset="-122"/>
              </a:rPr>
              <a:t>\</a:t>
            </a:r>
            <a:r>
              <a:rPr lang="zh-CN" altLang="en-US" sz="1065" dirty="0" smtClean="0">
                <a:solidFill>
                  <a:schemeClr val="bg1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华文黑体" pitchFamily="2" charset="-122"/>
              </a:rPr>
              <a:t>岗位聘任信息</a:t>
            </a:r>
            <a:r>
              <a:rPr lang="en-US" altLang="zh-CN" sz="1065" dirty="0" smtClean="0">
                <a:solidFill>
                  <a:schemeClr val="bg1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华文黑体" pitchFamily="2" charset="-122"/>
              </a:rPr>
              <a:t>\</a:t>
            </a:r>
            <a:r>
              <a:rPr lang="zh-CN" altLang="en-US" sz="1065" dirty="0" smtClean="0">
                <a:solidFill>
                  <a:schemeClr val="bg1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华文黑体" pitchFamily="2" charset="-122"/>
              </a:rPr>
              <a:t>档案信息</a:t>
            </a:r>
            <a:r>
              <a:rPr lang="en-US" altLang="zh-CN" sz="1065" dirty="0" smtClean="0">
                <a:solidFill>
                  <a:schemeClr val="bg1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华文黑体" pitchFamily="2" charset="-122"/>
              </a:rPr>
              <a:t>\</a:t>
            </a:r>
            <a:r>
              <a:rPr lang="zh-CN" altLang="en-US" sz="1065" dirty="0" smtClean="0">
                <a:solidFill>
                  <a:schemeClr val="bg1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华文黑体" pitchFamily="2" charset="-122"/>
              </a:rPr>
              <a:t>学历学位</a:t>
            </a:r>
            <a:r>
              <a:rPr lang="en-US" altLang="zh-CN" sz="1065" dirty="0" smtClean="0">
                <a:solidFill>
                  <a:schemeClr val="bg1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华文黑体" pitchFamily="2" charset="-122"/>
              </a:rPr>
              <a:t>\</a:t>
            </a:r>
            <a:r>
              <a:rPr lang="zh-CN" altLang="en-US" sz="1065" dirty="0" smtClean="0">
                <a:solidFill>
                  <a:schemeClr val="bg1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华文黑体" pitchFamily="2" charset="-122"/>
              </a:rPr>
              <a:t>论文著作等</a:t>
            </a:r>
            <a:endParaRPr lang="zh-CN" altLang="en-US" sz="1065" dirty="0">
              <a:solidFill>
                <a:schemeClr val="bg1"/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华文黑体" pitchFamily="2" charset="-122"/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4435284" y="1405219"/>
            <a:ext cx="1758456" cy="1766043"/>
          </a:xfrm>
          <a:prstGeom prst="ellipse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27" tIns="44713" rIns="89427" bIns="44713" rtlCol="0" anchor="ctr"/>
          <a:lstStyle/>
          <a:p>
            <a:pPr algn="ctr"/>
            <a:endParaRPr lang="zh-CN" altLang="en-US" sz="2135" dirty="0">
              <a:ea typeface="方正黑体简体" panose="02010601030101010101" pitchFamily="2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435284" y="3171261"/>
            <a:ext cx="1758456" cy="10596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27" tIns="44713" rIns="89427" bIns="44713" rtlCol="0" anchor="ctr"/>
          <a:lstStyle/>
          <a:p>
            <a:pPr algn="ctr"/>
            <a:r>
              <a:rPr lang="zh-CN" altLang="en-US" sz="1065" dirty="0" smtClean="0">
                <a:solidFill>
                  <a:schemeClr val="bg1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华文黑体" pitchFamily="2" charset="-122"/>
              </a:rPr>
              <a:t>人员基本信息及各个子集信息的修改提交</a:t>
            </a:r>
            <a:endParaRPr lang="zh-CN" altLang="en-US" sz="1065" dirty="0">
              <a:solidFill>
                <a:schemeClr val="bg1"/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华文黑体" pitchFamily="2" charset="-122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6422341" y="1405219"/>
            <a:ext cx="1758456" cy="1766043"/>
          </a:xfrm>
          <a:prstGeom prst="ellipse">
            <a:avLst/>
          </a:prstGeom>
          <a:solidFill>
            <a:srgbClr val="FE8F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27" tIns="44713" rIns="89427" bIns="44713" rtlCol="0" anchor="ctr"/>
          <a:lstStyle/>
          <a:p>
            <a:pPr algn="ctr"/>
            <a:endParaRPr lang="zh-CN" altLang="en-US" sz="2135" dirty="0">
              <a:ea typeface="方正黑体简体" panose="02010601030101010101" pitchFamily="2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6422341" y="3171261"/>
            <a:ext cx="1758456" cy="10596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27" tIns="44713" rIns="89427" bIns="44713" rtlCol="0" anchor="ctr"/>
          <a:lstStyle/>
          <a:p>
            <a:pPr algn="ctr"/>
            <a:r>
              <a:rPr lang="zh-CN" altLang="en-US" sz="1065" dirty="0" smtClean="0">
                <a:solidFill>
                  <a:schemeClr val="bg1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华文黑体" pitchFamily="2" charset="-122"/>
              </a:rPr>
              <a:t>填写考核年度及本年度工作小结</a:t>
            </a:r>
            <a:endParaRPr lang="zh-CN" altLang="en-US" sz="1065" dirty="0">
              <a:solidFill>
                <a:schemeClr val="bg1"/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华文黑体" pitchFamily="2" charset="-122"/>
            </a:endParaRPr>
          </a:p>
        </p:txBody>
      </p:sp>
      <p:sp>
        <p:nvSpPr>
          <p:cNvPr id="69" name="椭圆 68"/>
          <p:cNvSpPr/>
          <p:nvPr/>
        </p:nvSpPr>
        <p:spPr>
          <a:xfrm>
            <a:off x="8409396" y="1405219"/>
            <a:ext cx="1758456" cy="1766043"/>
          </a:xfrm>
          <a:prstGeom prst="ellipse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27" tIns="44713" rIns="89427" bIns="44713" rtlCol="0" anchor="ctr"/>
          <a:lstStyle/>
          <a:p>
            <a:pPr algn="ctr"/>
            <a:endParaRPr lang="zh-CN" altLang="en-US" sz="2135" dirty="0">
              <a:ea typeface="方正黑体简体" panose="02010601030101010101" pitchFamily="2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8409396" y="3171261"/>
            <a:ext cx="1758456" cy="10596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27" tIns="44713" rIns="89427" bIns="44713" rtlCol="0" anchor="ctr"/>
          <a:lstStyle/>
          <a:p>
            <a:pPr algn="ctr"/>
            <a:r>
              <a:rPr lang="zh-CN" altLang="en-US" sz="1065" dirty="0" smtClean="0">
                <a:solidFill>
                  <a:schemeClr val="bg1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华文黑体" pitchFamily="2" charset="-122"/>
              </a:rPr>
              <a:t>按月查询工资详细项</a:t>
            </a:r>
            <a:endParaRPr lang="zh-CN" altLang="en-US" sz="1065" dirty="0">
              <a:solidFill>
                <a:schemeClr val="bg1"/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华文黑体" pitchFamily="2" charset="-122"/>
            </a:endParaRPr>
          </a:p>
        </p:txBody>
      </p:sp>
      <p:grpSp>
        <p:nvGrpSpPr>
          <p:cNvPr id="71" name="组合 55"/>
          <p:cNvGrpSpPr/>
          <p:nvPr/>
        </p:nvGrpSpPr>
        <p:grpSpPr>
          <a:xfrm>
            <a:off x="3011193" y="1617143"/>
            <a:ext cx="632528" cy="816587"/>
            <a:chOff x="3095876" y="2479873"/>
            <a:chExt cx="366231" cy="470769"/>
          </a:xfrm>
        </p:grpSpPr>
        <p:sp>
          <p:nvSpPr>
            <p:cNvPr id="76" name="Freeform 108"/>
            <p:cNvSpPr/>
            <p:nvPr/>
          </p:nvSpPr>
          <p:spPr bwMode="auto">
            <a:xfrm flipH="1">
              <a:off x="3095876" y="2898027"/>
              <a:ext cx="51923" cy="52615"/>
            </a:xfrm>
            <a:custGeom>
              <a:avLst/>
              <a:gdLst>
                <a:gd name="T0" fmla="*/ 0 w 32"/>
                <a:gd name="T1" fmla="*/ 32 h 32"/>
                <a:gd name="T2" fmla="*/ 16 w 32"/>
                <a:gd name="T3" fmla="*/ 32 h 32"/>
                <a:gd name="T4" fmla="*/ 32 w 32"/>
                <a:gd name="T5" fmla="*/ 16 h 32"/>
                <a:gd name="T6" fmla="*/ 32 w 32"/>
                <a:gd name="T7" fmla="*/ 0 h 32"/>
                <a:gd name="T8" fmla="*/ 0 w 32"/>
                <a:gd name="T9" fmla="*/ 0 h 32"/>
                <a:gd name="T10" fmla="*/ 0 w 32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2">
                  <a:moveTo>
                    <a:pt x="0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4080">
                <a:defRPr/>
              </a:pPr>
              <a:endParaRPr lang="zh-CN" altLang="en-US" sz="1600" dirty="0">
                <a:solidFill>
                  <a:sysClr val="windowText" lastClr="000000"/>
                </a:solidFill>
                <a:latin typeface="Calibri" panose="020F0502020204030204"/>
                <a:ea typeface="方正黑体简体" panose="02010601030101010101" pitchFamily="2" charset="-122"/>
              </a:endParaRPr>
            </a:p>
          </p:txBody>
        </p:sp>
        <p:sp>
          <p:nvSpPr>
            <p:cNvPr id="77" name="Freeform 109"/>
            <p:cNvSpPr>
              <a:spLocks noEditPoints="1"/>
            </p:cNvSpPr>
            <p:nvPr/>
          </p:nvSpPr>
          <p:spPr bwMode="auto">
            <a:xfrm flipH="1">
              <a:off x="3095876" y="2479873"/>
              <a:ext cx="366231" cy="470769"/>
            </a:xfrm>
            <a:custGeom>
              <a:avLst/>
              <a:gdLst>
                <a:gd name="T0" fmla="*/ 208 w 224"/>
                <a:gd name="T1" fmla="*/ 0 h 288"/>
                <a:gd name="T2" fmla="*/ 16 w 224"/>
                <a:gd name="T3" fmla="*/ 0 h 288"/>
                <a:gd name="T4" fmla="*/ 0 w 224"/>
                <a:gd name="T5" fmla="*/ 16 h 288"/>
                <a:gd name="T6" fmla="*/ 0 w 224"/>
                <a:gd name="T7" fmla="*/ 272 h 288"/>
                <a:gd name="T8" fmla="*/ 16 w 224"/>
                <a:gd name="T9" fmla="*/ 288 h 288"/>
                <a:gd name="T10" fmla="*/ 176 w 224"/>
                <a:gd name="T11" fmla="*/ 288 h 288"/>
                <a:gd name="T12" fmla="*/ 176 w 224"/>
                <a:gd name="T13" fmla="*/ 144 h 288"/>
                <a:gd name="T14" fmla="*/ 224 w 224"/>
                <a:gd name="T15" fmla="*/ 144 h 288"/>
                <a:gd name="T16" fmla="*/ 224 w 224"/>
                <a:gd name="T17" fmla="*/ 16 h 288"/>
                <a:gd name="T18" fmla="*/ 208 w 224"/>
                <a:gd name="T19" fmla="*/ 0 h 288"/>
                <a:gd name="T20" fmla="*/ 168 w 224"/>
                <a:gd name="T21" fmla="*/ 104 h 288"/>
                <a:gd name="T22" fmla="*/ 56 w 224"/>
                <a:gd name="T23" fmla="*/ 104 h 288"/>
                <a:gd name="T24" fmla="*/ 56 w 224"/>
                <a:gd name="T25" fmla="*/ 88 h 288"/>
                <a:gd name="T26" fmla="*/ 168 w 224"/>
                <a:gd name="T27" fmla="*/ 88 h 288"/>
                <a:gd name="T28" fmla="*/ 168 w 224"/>
                <a:gd name="T29" fmla="*/ 104 h 288"/>
                <a:gd name="T30" fmla="*/ 168 w 224"/>
                <a:gd name="T31" fmla="*/ 72 h 288"/>
                <a:gd name="T32" fmla="*/ 56 w 224"/>
                <a:gd name="T33" fmla="*/ 72 h 288"/>
                <a:gd name="T34" fmla="*/ 56 w 224"/>
                <a:gd name="T35" fmla="*/ 56 h 288"/>
                <a:gd name="T36" fmla="*/ 168 w 224"/>
                <a:gd name="T37" fmla="*/ 56 h 288"/>
                <a:gd name="T38" fmla="*/ 168 w 224"/>
                <a:gd name="T39" fmla="*/ 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4" h="288">
                  <a:moveTo>
                    <a:pt x="20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7" y="288"/>
                    <a:pt x="16" y="288"/>
                  </a:cubicBezTo>
                  <a:cubicBezTo>
                    <a:pt x="176" y="288"/>
                    <a:pt x="176" y="288"/>
                    <a:pt x="176" y="288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224" y="144"/>
                    <a:pt x="224" y="144"/>
                    <a:pt x="224" y="144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7"/>
                    <a:pt x="217" y="0"/>
                    <a:pt x="208" y="0"/>
                  </a:cubicBezTo>
                  <a:close/>
                  <a:moveTo>
                    <a:pt x="168" y="104"/>
                  </a:moveTo>
                  <a:cubicBezTo>
                    <a:pt x="56" y="104"/>
                    <a:pt x="56" y="104"/>
                    <a:pt x="56" y="104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168" y="88"/>
                    <a:pt x="168" y="88"/>
                    <a:pt x="168" y="88"/>
                  </a:cubicBezTo>
                  <a:lnTo>
                    <a:pt x="168" y="104"/>
                  </a:lnTo>
                  <a:close/>
                  <a:moveTo>
                    <a:pt x="168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168" y="56"/>
                    <a:pt x="168" y="56"/>
                    <a:pt x="168" y="56"/>
                  </a:cubicBezTo>
                  <a:lnTo>
                    <a:pt x="168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4080">
                <a:defRPr/>
              </a:pPr>
              <a:endParaRPr lang="zh-CN" altLang="en-US" sz="1600" dirty="0">
                <a:solidFill>
                  <a:sysClr val="windowText" lastClr="000000"/>
                </a:solidFill>
                <a:latin typeface="Calibri" panose="020F0502020204030204"/>
                <a:ea typeface="方正黑体简体" panose="02010601030101010101" pitchFamily="2" charset="-122"/>
              </a:endParaRPr>
            </a:p>
          </p:txBody>
        </p:sp>
        <p:sp>
          <p:nvSpPr>
            <p:cNvPr id="78" name="Rectangle 110"/>
            <p:cNvSpPr>
              <a:spLocks noChangeArrowheads="1"/>
            </p:cNvSpPr>
            <p:nvPr/>
          </p:nvSpPr>
          <p:spPr bwMode="auto">
            <a:xfrm flipH="1">
              <a:off x="3095876" y="2741565"/>
              <a:ext cx="51923" cy="519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4080">
                <a:defRPr/>
              </a:pPr>
              <a:endParaRPr lang="zh-CN" altLang="en-US" sz="1600" dirty="0">
                <a:solidFill>
                  <a:sysClr val="windowText" lastClr="000000"/>
                </a:solidFill>
                <a:latin typeface="Calibri" panose="020F0502020204030204"/>
                <a:ea typeface="方正黑体简体" panose="02010601030101010101" pitchFamily="2" charset="-122"/>
              </a:endParaRPr>
            </a:p>
          </p:txBody>
        </p:sp>
        <p:sp>
          <p:nvSpPr>
            <p:cNvPr id="79" name="Rectangle 111"/>
            <p:cNvSpPr>
              <a:spLocks noChangeArrowheads="1"/>
            </p:cNvSpPr>
            <p:nvPr/>
          </p:nvSpPr>
          <p:spPr bwMode="auto">
            <a:xfrm flipH="1">
              <a:off x="3095876" y="2819796"/>
              <a:ext cx="51923" cy="526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4080">
                <a:defRPr/>
              </a:pPr>
              <a:endParaRPr lang="zh-CN" altLang="en-US" sz="1600" dirty="0">
                <a:solidFill>
                  <a:sysClr val="windowText" lastClr="000000"/>
                </a:solidFill>
                <a:latin typeface="Calibri" panose="020F0502020204030204"/>
                <a:ea typeface="方正黑体简体" panose="02010601030101010101" pitchFamily="2" charset="-122"/>
              </a:endParaRPr>
            </a:p>
          </p:txBody>
        </p:sp>
      </p:grpSp>
      <p:sp>
        <p:nvSpPr>
          <p:cNvPr id="80" name="Freeform 64"/>
          <p:cNvSpPr>
            <a:spLocks noEditPoints="1"/>
          </p:cNvSpPr>
          <p:nvPr/>
        </p:nvSpPr>
        <p:spPr bwMode="auto">
          <a:xfrm flipH="1">
            <a:off x="4879134" y="1662935"/>
            <a:ext cx="870759" cy="724997"/>
          </a:xfrm>
          <a:custGeom>
            <a:avLst/>
            <a:gdLst>
              <a:gd name="T0" fmla="*/ 188 w 308"/>
              <a:gd name="T1" fmla="*/ 19 h 256"/>
              <a:gd name="T2" fmla="*/ 154 w 308"/>
              <a:gd name="T3" fmla="*/ 0 h 256"/>
              <a:gd name="T4" fmla="*/ 120 w 308"/>
              <a:gd name="T5" fmla="*/ 19 h 256"/>
              <a:gd name="T6" fmla="*/ 8 w 308"/>
              <a:gd name="T7" fmla="*/ 195 h 256"/>
              <a:gd name="T8" fmla="*/ 7 w 308"/>
              <a:gd name="T9" fmla="*/ 235 h 256"/>
              <a:gd name="T10" fmla="*/ 42 w 308"/>
              <a:gd name="T11" fmla="*/ 256 h 256"/>
              <a:gd name="T12" fmla="*/ 266 w 308"/>
              <a:gd name="T13" fmla="*/ 256 h 256"/>
              <a:gd name="T14" fmla="*/ 301 w 308"/>
              <a:gd name="T15" fmla="*/ 235 h 256"/>
              <a:gd name="T16" fmla="*/ 300 w 308"/>
              <a:gd name="T17" fmla="*/ 195 h 256"/>
              <a:gd name="T18" fmla="*/ 188 w 308"/>
              <a:gd name="T19" fmla="*/ 19 h 256"/>
              <a:gd name="T20" fmla="*/ 154 w 308"/>
              <a:gd name="T21" fmla="*/ 216 h 256"/>
              <a:gd name="T22" fmla="*/ 138 w 308"/>
              <a:gd name="T23" fmla="*/ 200 h 256"/>
              <a:gd name="T24" fmla="*/ 154 w 308"/>
              <a:gd name="T25" fmla="*/ 184 h 256"/>
              <a:gd name="T26" fmla="*/ 170 w 308"/>
              <a:gd name="T27" fmla="*/ 200 h 256"/>
              <a:gd name="T28" fmla="*/ 154 w 308"/>
              <a:gd name="T29" fmla="*/ 216 h 256"/>
              <a:gd name="T30" fmla="*/ 170 w 308"/>
              <a:gd name="T31" fmla="*/ 152 h 256"/>
              <a:gd name="T32" fmla="*/ 154 w 308"/>
              <a:gd name="T33" fmla="*/ 168 h 256"/>
              <a:gd name="T34" fmla="*/ 138 w 308"/>
              <a:gd name="T35" fmla="*/ 152 h 256"/>
              <a:gd name="T36" fmla="*/ 138 w 308"/>
              <a:gd name="T37" fmla="*/ 96 h 256"/>
              <a:gd name="T38" fmla="*/ 154 w 308"/>
              <a:gd name="T39" fmla="*/ 80 h 256"/>
              <a:gd name="T40" fmla="*/ 170 w 308"/>
              <a:gd name="T41" fmla="*/ 96 h 256"/>
              <a:gd name="T42" fmla="*/ 170 w 308"/>
              <a:gd name="T43" fmla="*/ 152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08" h="256">
                <a:moveTo>
                  <a:pt x="188" y="19"/>
                </a:moveTo>
                <a:cubicBezTo>
                  <a:pt x="180" y="7"/>
                  <a:pt x="168" y="0"/>
                  <a:pt x="154" y="0"/>
                </a:cubicBezTo>
                <a:cubicBezTo>
                  <a:pt x="140" y="0"/>
                  <a:pt x="128" y="7"/>
                  <a:pt x="120" y="19"/>
                </a:cubicBezTo>
                <a:cubicBezTo>
                  <a:pt x="8" y="195"/>
                  <a:pt x="8" y="195"/>
                  <a:pt x="8" y="195"/>
                </a:cubicBezTo>
                <a:cubicBezTo>
                  <a:pt x="0" y="207"/>
                  <a:pt x="0" y="222"/>
                  <a:pt x="7" y="235"/>
                </a:cubicBezTo>
                <a:cubicBezTo>
                  <a:pt x="14" y="248"/>
                  <a:pt x="27" y="256"/>
                  <a:pt x="42" y="256"/>
                </a:cubicBezTo>
                <a:cubicBezTo>
                  <a:pt x="266" y="256"/>
                  <a:pt x="266" y="256"/>
                  <a:pt x="266" y="256"/>
                </a:cubicBezTo>
                <a:cubicBezTo>
                  <a:pt x="281" y="256"/>
                  <a:pt x="294" y="248"/>
                  <a:pt x="301" y="235"/>
                </a:cubicBezTo>
                <a:cubicBezTo>
                  <a:pt x="308" y="222"/>
                  <a:pt x="308" y="207"/>
                  <a:pt x="300" y="195"/>
                </a:cubicBezTo>
                <a:lnTo>
                  <a:pt x="188" y="19"/>
                </a:lnTo>
                <a:close/>
                <a:moveTo>
                  <a:pt x="154" y="216"/>
                </a:moveTo>
                <a:cubicBezTo>
                  <a:pt x="145" y="216"/>
                  <a:pt x="138" y="209"/>
                  <a:pt x="138" y="200"/>
                </a:cubicBezTo>
                <a:cubicBezTo>
                  <a:pt x="138" y="191"/>
                  <a:pt x="145" y="184"/>
                  <a:pt x="154" y="184"/>
                </a:cubicBezTo>
                <a:cubicBezTo>
                  <a:pt x="163" y="184"/>
                  <a:pt x="170" y="191"/>
                  <a:pt x="170" y="200"/>
                </a:cubicBezTo>
                <a:cubicBezTo>
                  <a:pt x="170" y="209"/>
                  <a:pt x="163" y="216"/>
                  <a:pt x="154" y="216"/>
                </a:cubicBezTo>
                <a:close/>
                <a:moveTo>
                  <a:pt x="170" y="152"/>
                </a:moveTo>
                <a:cubicBezTo>
                  <a:pt x="170" y="161"/>
                  <a:pt x="163" y="168"/>
                  <a:pt x="154" y="168"/>
                </a:cubicBezTo>
                <a:cubicBezTo>
                  <a:pt x="145" y="168"/>
                  <a:pt x="138" y="161"/>
                  <a:pt x="138" y="152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38" y="87"/>
                  <a:pt x="145" y="80"/>
                  <a:pt x="154" y="80"/>
                </a:cubicBezTo>
                <a:cubicBezTo>
                  <a:pt x="163" y="80"/>
                  <a:pt x="170" y="87"/>
                  <a:pt x="170" y="96"/>
                </a:cubicBezTo>
                <a:lnTo>
                  <a:pt x="170" y="1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89427" tIns="44713" rIns="89427" bIns="44713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4080">
              <a:defRPr/>
            </a:pPr>
            <a:endParaRPr lang="zh-CN" altLang="en-US" sz="1600" dirty="0">
              <a:solidFill>
                <a:sysClr val="windowText" lastClr="000000"/>
              </a:solidFill>
              <a:latin typeface="Calibri" panose="020F0502020204030204"/>
              <a:ea typeface="方正黑体简体" panose="02010601030101010101" pitchFamily="2" charset="-122"/>
            </a:endParaRPr>
          </a:p>
        </p:txBody>
      </p:sp>
      <p:grpSp>
        <p:nvGrpSpPr>
          <p:cNvPr id="81" name="组合 61"/>
          <p:cNvGrpSpPr/>
          <p:nvPr/>
        </p:nvGrpSpPr>
        <p:grpSpPr>
          <a:xfrm>
            <a:off x="7029780" y="1628166"/>
            <a:ext cx="543579" cy="794541"/>
            <a:chOff x="5690315" y="3674507"/>
            <a:chExt cx="314729" cy="458061"/>
          </a:xfrm>
        </p:grpSpPr>
        <p:sp>
          <p:nvSpPr>
            <p:cNvPr id="82" name="Freeform 36"/>
            <p:cNvSpPr/>
            <p:nvPr/>
          </p:nvSpPr>
          <p:spPr bwMode="auto">
            <a:xfrm flipH="1">
              <a:off x="5782528" y="4054387"/>
              <a:ext cx="130302" cy="78181"/>
            </a:xfrm>
            <a:custGeom>
              <a:avLst/>
              <a:gdLst>
                <a:gd name="T0" fmla="*/ 73 w 80"/>
                <a:gd name="T1" fmla="*/ 2 h 48"/>
                <a:gd name="T2" fmla="*/ 44 w 80"/>
                <a:gd name="T3" fmla="*/ 8 h 48"/>
                <a:gd name="T4" fmla="*/ 40 w 80"/>
                <a:gd name="T5" fmla="*/ 8 h 48"/>
                <a:gd name="T6" fmla="*/ 36 w 80"/>
                <a:gd name="T7" fmla="*/ 8 h 48"/>
                <a:gd name="T8" fmla="*/ 7 w 80"/>
                <a:gd name="T9" fmla="*/ 2 h 48"/>
                <a:gd name="T10" fmla="*/ 0 w 80"/>
                <a:gd name="T11" fmla="*/ 0 h 48"/>
                <a:gd name="T12" fmla="*/ 0 w 80"/>
                <a:gd name="T13" fmla="*/ 0 h 48"/>
                <a:gd name="T14" fmla="*/ 40 w 80"/>
                <a:gd name="T15" fmla="*/ 48 h 48"/>
                <a:gd name="T16" fmla="*/ 80 w 80"/>
                <a:gd name="T17" fmla="*/ 0 h 48"/>
                <a:gd name="T18" fmla="*/ 80 w 80"/>
                <a:gd name="T19" fmla="*/ 0 h 48"/>
                <a:gd name="T20" fmla="*/ 73 w 80"/>
                <a:gd name="T21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48">
                  <a:moveTo>
                    <a:pt x="73" y="2"/>
                  </a:moveTo>
                  <a:cubicBezTo>
                    <a:pt x="65" y="5"/>
                    <a:pt x="55" y="7"/>
                    <a:pt x="44" y="8"/>
                  </a:cubicBezTo>
                  <a:cubicBezTo>
                    <a:pt x="42" y="8"/>
                    <a:pt x="41" y="8"/>
                    <a:pt x="40" y="8"/>
                  </a:cubicBezTo>
                  <a:cubicBezTo>
                    <a:pt x="39" y="8"/>
                    <a:pt x="38" y="8"/>
                    <a:pt x="36" y="8"/>
                  </a:cubicBezTo>
                  <a:cubicBezTo>
                    <a:pt x="25" y="7"/>
                    <a:pt x="15" y="5"/>
                    <a:pt x="7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"/>
                    <a:pt x="13" y="48"/>
                    <a:pt x="40" y="48"/>
                  </a:cubicBezTo>
                  <a:cubicBezTo>
                    <a:pt x="67" y="48"/>
                    <a:pt x="80" y="27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77" y="1"/>
                    <a:pt x="7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4080">
                <a:defRPr/>
              </a:pPr>
              <a:endParaRPr lang="zh-CN" altLang="en-US" sz="1600" dirty="0">
                <a:solidFill>
                  <a:sysClr val="windowText" lastClr="000000"/>
                </a:solidFill>
                <a:latin typeface="Calibri" panose="020F0502020204030204"/>
                <a:ea typeface="方正黑体简体" panose="02010601030101010101" pitchFamily="2" charset="-122"/>
              </a:endParaRPr>
            </a:p>
          </p:txBody>
        </p:sp>
        <p:sp>
          <p:nvSpPr>
            <p:cNvPr id="83" name="Freeform 37"/>
            <p:cNvSpPr>
              <a:spLocks noEditPoints="1"/>
            </p:cNvSpPr>
            <p:nvPr/>
          </p:nvSpPr>
          <p:spPr bwMode="auto">
            <a:xfrm flipH="1">
              <a:off x="5690315" y="3674507"/>
              <a:ext cx="314729" cy="366849"/>
            </a:xfrm>
            <a:custGeom>
              <a:avLst/>
              <a:gdLst>
                <a:gd name="T0" fmla="*/ 96 w 192"/>
                <a:gd name="T1" fmla="*/ 0 h 224"/>
                <a:gd name="T2" fmla="*/ 0 w 192"/>
                <a:gd name="T3" fmla="*/ 96 h 224"/>
                <a:gd name="T4" fmla="*/ 48 w 192"/>
                <a:gd name="T5" fmla="*/ 200 h 224"/>
                <a:gd name="T6" fmla="*/ 67 w 192"/>
                <a:gd name="T7" fmla="*/ 219 h 224"/>
                <a:gd name="T8" fmla="*/ 90 w 192"/>
                <a:gd name="T9" fmla="*/ 224 h 224"/>
                <a:gd name="T10" fmla="*/ 96 w 192"/>
                <a:gd name="T11" fmla="*/ 224 h 224"/>
                <a:gd name="T12" fmla="*/ 125 w 192"/>
                <a:gd name="T13" fmla="*/ 218 h 224"/>
                <a:gd name="T14" fmla="*/ 144 w 192"/>
                <a:gd name="T15" fmla="*/ 200 h 224"/>
                <a:gd name="T16" fmla="*/ 192 w 192"/>
                <a:gd name="T17" fmla="*/ 96 h 224"/>
                <a:gd name="T18" fmla="*/ 96 w 192"/>
                <a:gd name="T19" fmla="*/ 0 h 224"/>
                <a:gd name="T20" fmla="*/ 113 w 192"/>
                <a:gd name="T21" fmla="*/ 40 h 224"/>
                <a:gd name="T22" fmla="*/ 31 w 192"/>
                <a:gd name="T23" fmla="*/ 121 h 224"/>
                <a:gd name="T24" fmla="*/ 31 w 192"/>
                <a:gd name="T25" fmla="*/ 128 h 224"/>
                <a:gd name="T26" fmla="*/ 24 w 192"/>
                <a:gd name="T27" fmla="*/ 98 h 224"/>
                <a:gd name="T28" fmla="*/ 99 w 192"/>
                <a:gd name="T29" fmla="*/ 24 h 224"/>
                <a:gd name="T30" fmla="*/ 160 w 192"/>
                <a:gd name="T31" fmla="*/ 54 h 224"/>
                <a:gd name="T32" fmla="*/ 113 w 192"/>
                <a:gd name="T33" fmla="*/ 4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224">
                  <a:moveTo>
                    <a:pt x="96" y="0"/>
                  </a:moveTo>
                  <a:cubicBezTo>
                    <a:pt x="43" y="0"/>
                    <a:pt x="0" y="43"/>
                    <a:pt x="0" y="96"/>
                  </a:cubicBezTo>
                  <a:cubicBezTo>
                    <a:pt x="0" y="144"/>
                    <a:pt x="48" y="184"/>
                    <a:pt x="48" y="200"/>
                  </a:cubicBezTo>
                  <a:cubicBezTo>
                    <a:pt x="48" y="205"/>
                    <a:pt x="54" y="213"/>
                    <a:pt x="67" y="219"/>
                  </a:cubicBezTo>
                  <a:cubicBezTo>
                    <a:pt x="73" y="220"/>
                    <a:pt x="82" y="223"/>
                    <a:pt x="90" y="224"/>
                  </a:cubicBezTo>
                  <a:cubicBezTo>
                    <a:pt x="92" y="224"/>
                    <a:pt x="94" y="224"/>
                    <a:pt x="96" y="224"/>
                  </a:cubicBezTo>
                  <a:cubicBezTo>
                    <a:pt x="103" y="224"/>
                    <a:pt x="113" y="222"/>
                    <a:pt x="125" y="218"/>
                  </a:cubicBezTo>
                  <a:cubicBezTo>
                    <a:pt x="138" y="213"/>
                    <a:pt x="144" y="205"/>
                    <a:pt x="144" y="200"/>
                  </a:cubicBezTo>
                  <a:cubicBezTo>
                    <a:pt x="144" y="184"/>
                    <a:pt x="192" y="144"/>
                    <a:pt x="192" y="96"/>
                  </a:cubicBezTo>
                  <a:cubicBezTo>
                    <a:pt x="192" y="43"/>
                    <a:pt x="149" y="0"/>
                    <a:pt x="96" y="0"/>
                  </a:cubicBezTo>
                  <a:close/>
                  <a:moveTo>
                    <a:pt x="113" y="40"/>
                  </a:moveTo>
                  <a:cubicBezTo>
                    <a:pt x="68" y="40"/>
                    <a:pt x="31" y="76"/>
                    <a:pt x="31" y="121"/>
                  </a:cubicBezTo>
                  <a:cubicBezTo>
                    <a:pt x="31" y="123"/>
                    <a:pt x="31" y="126"/>
                    <a:pt x="31" y="128"/>
                  </a:cubicBezTo>
                  <a:cubicBezTo>
                    <a:pt x="27" y="119"/>
                    <a:pt x="24" y="109"/>
                    <a:pt x="24" y="98"/>
                  </a:cubicBezTo>
                  <a:cubicBezTo>
                    <a:pt x="24" y="57"/>
                    <a:pt x="58" y="24"/>
                    <a:pt x="99" y="24"/>
                  </a:cubicBezTo>
                  <a:cubicBezTo>
                    <a:pt x="124" y="24"/>
                    <a:pt x="146" y="36"/>
                    <a:pt x="160" y="54"/>
                  </a:cubicBezTo>
                  <a:cubicBezTo>
                    <a:pt x="147" y="45"/>
                    <a:pt x="131" y="40"/>
                    <a:pt x="113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4080">
                <a:defRPr/>
              </a:pPr>
              <a:endParaRPr lang="zh-CN" altLang="en-US" sz="1600" dirty="0">
                <a:solidFill>
                  <a:sysClr val="windowText" lastClr="000000"/>
                </a:solidFill>
                <a:latin typeface="Calibri" panose="020F0502020204030204"/>
                <a:ea typeface="方正黑体简体" panose="02010601030101010101" pitchFamily="2" charset="-122"/>
              </a:endParaRPr>
            </a:p>
          </p:txBody>
        </p:sp>
      </p:grpSp>
      <p:sp>
        <p:nvSpPr>
          <p:cNvPr id="84" name="Freeform 9"/>
          <p:cNvSpPr/>
          <p:nvPr/>
        </p:nvSpPr>
        <p:spPr bwMode="auto">
          <a:xfrm flipH="1">
            <a:off x="8836801" y="1741175"/>
            <a:ext cx="903648" cy="568524"/>
          </a:xfrm>
          <a:custGeom>
            <a:avLst/>
            <a:gdLst>
              <a:gd name="T0" fmla="*/ 262 w 320"/>
              <a:gd name="T1" fmla="*/ 70 h 200"/>
              <a:gd name="T2" fmla="*/ 163 w 320"/>
              <a:gd name="T3" fmla="*/ 0 h 200"/>
              <a:gd name="T4" fmla="*/ 63 w 320"/>
              <a:gd name="T5" fmla="*/ 94 h 200"/>
              <a:gd name="T6" fmla="*/ 54 w 320"/>
              <a:gd name="T7" fmla="*/ 93 h 200"/>
              <a:gd name="T8" fmla="*/ 0 w 320"/>
              <a:gd name="T9" fmla="*/ 146 h 200"/>
              <a:gd name="T10" fmla="*/ 43 w 320"/>
              <a:gd name="T11" fmla="*/ 200 h 200"/>
              <a:gd name="T12" fmla="*/ 251 w 320"/>
              <a:gd name="T13" fmla="*/ 200 h 200"/>
              <a:gd name="T14" fmla="*/ 320 w 320"/>
              <a:gd name="T15" fmla="*/ 134 h 200"/>
              <a:gd name="T16" fmla="*/ 262 w 320"/>
              <a:gd name="T17" fmla="*/ 7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0" h="200">
                <a:moveTo>
                  <a:pt x="262" y="70"/>
                </a:moveTo>
                <a:cubicBezTo>
                  <a:pt x="249" y="29"/>
                  <a:pt x="209" y="0"/>
                  <a:pt x="163" y="0"/>
                </a:cubicBezTo>
                <a:cubicBezTo>
                  <a:pt x="108" y="0"/>
                  <a:pt x="66" y="41"/>
                  <a:pt x="63" y="94"/>
                </a:cubicBezTo>
                <a:cubicBezTo>
                  <a:pt x="60" y="94"/>
                  <a:pt x="57" y="93"/>
                  <a:pt x="54" y="93"/>
                </a:cubicBezTo>
                <a:cubicBezTo>
                  <a:pt x="24" y="93"/>
                  <a:pt x="0" y="117"/>
                  <a:pt x="0" y="146"/>
                </a:cubicBezTo>
                <a:cubicBezTo>
                  <a:pt x="0" y="171"/>
                  <a:pt x="19" y="195"/>
                  <a:pt x="43" y="200"/>
                </a:cubicBezTo>
                <a:cubicBezTo>
                  <a:pt x="251" y="200"/>
                  <a:pt x="251" y="200"/>
                  <a:pt x="251" y="200"/>
                </a:cubicBezTo>
                <a:cubicBezTo>
                  <a:pt x="287" y="200"/>
                  <a:pt x="320" y="170"/>
                  <a:pt x="320" y="134"/>
                </a:cubicBezTo>
                <a:cubicBezTo>
                  <a:pt x="320" y="101"/>
                  <a:pt x="295" y="74"/>
                  <a:pt x="262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89427" tIns="44713" rIns="89427" bIns="44713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4080">
              <a:defRPr/>
            </a:pPr>
            <a:endParaRPr lang="zh-CN" altLang="en-US" sz="1600" dirty="0">
              <a:solidFill>
                <a:sysClr val="windowText" lastClr="000000"/>
              </a:solidFill>
              <a:latin typeface="Calibri" panose="020F0502020204030204"/>
              <a:ea typeface="方正黑体简体" panose="02010601030101010101" pitchFamily="2" charset="-122"/>
            </a:endParaRPr>
          </a:p>
        </p:txBody>
      </p:sp>
      <p:sp>
        <p:nvSpPr>
          <p:cNvPr id="85" name="等腰三角形 84"/>
          <p:cNvSpPr/>
          <p:nvPr/>
        </p:nvSpPr>
        <p:spPr>
          <a:xfrm flipV="1">
            <a:off x="3205070" y="4230886"/>
            <a:ext cx="244777" cy="211925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27" tIns="44713" rIns="89427" bIns="44713" rtlCol="0" anchor="ctr"/>
          <a:lstStyle/>
          <a:p>
            <a:pPr algn="ctr"/>
            <a:endParaRPr lang="zh-CN" altLang="en-US" sz="2135" dirty="0">
              <a:ea typeface="方正黑体简体" panose="02010601030101010101" pitchFamily="2" charset="-122"/>
            </a:endParaRPr>
          </a:p>
        </p:txBody>
      </p:sp>
      <p:sp>
        <p:nvSpPr>
          <p:cNvPr id="86" name="等腰三角形 85"/>
          <p:cNvSpPr/>
          <p:nvPr/>
        </p:nvSpPr>
        <p:spPr>
          <a:xfrm flipV="1">
            <a:off x="5192126" y="4230886"/>
            <a:ext cx="244777" cy="211925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27" tIns="44713" rIns="89427" bIns="44713" rtlCol="0" anchor="ctr"/>
          <a:lstStyle/>
          <a:p>
            <a:pPr algn="ctr"/>
            <a:endParaRPr lang="zh-CN" altLang="en-US" sz="2135" dirty="0">
              <a:ea typeface="方正黑体简体" panose="02010601030101010101" pitchFamily="2" charset="-122"/>
            </a:endParaRPr>
          </a:p>
        </p:txBody>
      </p:sp>
      <p:sp>
        <p:nvSpPr>
          <p:cNvPr id="87" name="等腰三角形 86"/>
          <p:cNvSpPr/>
          <p:nvPr/>
        </p:nvSpPr>
        <p:spPr>
          <a:xfrm flipV="1">
            <a:off x="7179182" y="4230886"/>
            <a:ext cx="244777" cy="211925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27" tIns="44713" rIns="89427" bIns="44713" rtlCol="0" anchor="ctr"/>
          <a:lstStyle/>
          <a:p>
            <a:pPr algn="ctr"/>
            <a:endParaRPr lang="zh-CN" altLang="en-US" sz="2135" dirty="0">
              <a:ea typeface="方正黑体简体" panose="02010601030101010101" pitchFamily="2" charset="-122"/>
            </a:endParaRPr>
          </a:p>
        </p:txBody>
      </p:sp>
      <p:sp>
        <p:nvSpPr>
          <p:cNvPr id="88" name="等腰三角形 87"/>
          <p:cNvSpPr/>
          <p:nvPr/>
        </p:nvSpPr>
        <p:spPr>
          <a:xfrm flipV="1">
            <a:off x="9166238" y="4230886"/>
            <a:ext cx="244777" cy="211925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27" tIns="44713" rIns="89427" bIns="44713" rtlCol="0" anchor="ctr"/>
          <a:lstStyle/>
          <a:p>
            <a:pPr algn="ctr"/>
            <a:endParaRPr lang="zh-CN" altLang="en-US" sz="2135" dirty="0">
              <a:ea typeface="方正黑体简体" panose="02010601030101010101" pitchFamily="2" charset="-122"/>
            </a:endParaRPr>
          </a:p>
        </p:txBody>
      </p:sp>
      <p:sp>
        <p:nvSpPr>
          <p:cNvPr id="89" name="TextBox 84"/>
          <p:cNvSpPr txBox="1"/>
          <p:nvPr/>
        </p:nvSpPr>
        <p:spPr>
          <a:xfrm>
            <a:off x="2616795" y="4574977"/>
            <a:ext cx="1421325" cy="336521"/>
          </a:xfrm>
          <a:prstGeom prst="rect">
            <a:avLst/>
          </a:prstGeom>
          <a:noFill/>
        </p:spPr>
        <p:txBody>
          <a:bodyPr wrap="none" lIns="89427" tIns="44713" rIns="89427" bIns="44713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个人信息查看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90" name="TextBox 85"/>
          <p:cNvSpPr txBox="1"/>
          <p:nvPr/>
        </p:nvSpPr>
        <p:spPr>
          <a:xfrm>
            <a:off x="4603851" y="4574977"/>
            <a:ext cx="1421325" cy="336521"/>
          </a:xfrm>
          <a:prstGeom prst="rect">
            <a:avLst/>
          </a:prstGeom>
          <a:noFill/>
        </p:spPr>
        <p:txBody>
          <a:bodyPr wrap="none" lIns="89427" tIns="44713" rIns="89427" bIns="44713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个人信息修改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91" name="TextBox 86"/>
          <p:cNvSpPr txBox="1"/>
          <p:nvPr/>
        </p:nvSpPr>
        <p:spPr>
          <a:xfrm>
            <a:off x="6177333" y="4574977"/>
            <a:ext cx="2248475" cy="336521"/>
          </a:xfrm>
          <a:prstGeom prst="rect">
            <a:avLst/>
          </a:prstGeom>
          <a:noFill/>
        </p:spPr>
        <p:txBody>
          <a:bodyPr wrap="none" lIns="89427" tIns="44713" rIns="89427" bIns="44713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个人年度考核信息填报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92" name="TextBox 87"/>
          <p:cNvSpPr txBox="1"/>
          <p:nvPr/>
        </p:nvSpPr>
        <p:spPr>
          <a:xfrm>
            <a:off x="8888147" y="4574977"/>
            <a:ext cx="800963" cy="336521"/>
          </a:xfrm>
          <a:prstGeom prst="rect">
            <a:avLst/>
          </a:prstGeom>
          <a:noFill/>
        </p:spPr>
        <p:txBody>
          <a:bodyPr wrap="none" lIns="89427" tIns="44713" rIns="89427" bIns="44713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工资表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1488290" y="5078587"/>
            <a:ext cx="9706681" cy="578028"/>
          </a:xfrm>
          <a:prstGeom prst="rect">
            <a:avLst/>
          </a:prstGeom>
          <a:solidFill>
            <a:srgbClr val="FE8F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27" tIns="44713" rIns="89427" bIns="44713" rtlCol="0" anchor="ctr"/>
          <a:lstStyle/>
          <a:p>
            <a:pPr algn="ctr"/>
            <a:r>
              <a:rPr lang="zh-CN" altLang="en-US" sz="1600" b="1" dirty="0">
                <a:latin typeface="方正黑体简体" panose="02010601030101010101" pitchFamily="2" charset="-122"/>
                <a:ea typeface="方正黑体简体" panose="02010601030101010101" pitchFamily="2" charset="-122"/>
              </a:rPr>
              <a:t>点击添加标题</a:t>
            </a:r>
            <a:endParaRPr lang="zh-CN" altLang="en-US" sz="1600" b="1" dirty="0"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/>
      </p:transition>
    </mc:Choice>
    <mc:Fallback>
      <p:transition spd="slow" advClick="0" advTm="0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57" grpId="0" animBg="1"/>
      <p:bldP spid="58" grpId="0" animBg="1"/>
      <p:bldP spid="59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80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/>
      <p:bldP spid="90" grpId="0"/>
      <p:bldP spid="91" grpId="0"/>
      <p:bldP spid="92" grpId="0"/>
      <p:bldP spid="9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16" name="椭圆 15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5" name="文本框 84"/>
          <p:cNvSpPr txBox="1"/>
          <p:nvPr/>
        </p:nvSpPr>
        <p:spPr>
          <a:xfrm>
            <a:off x="4758300" y="283911"/>
            <a:ext cx="267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教务系统</a:t>
            </a:r>
            <a:endParaRPr lang="zh-CN" altLang="en-US" sz="2800" dirty="0">
              <a:solidFill>
                <a:srgbClr val="165878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86" name="组合 85"/>
          <p:cNvGrpSpPr/>
          <p:nvPr/>
        </p:nvGrpSpPr>
        <p:grpSpPr>
          <a:xfrm>
            <a:off x="4635015" y="778295"/>
            <a:ext cx="2921970" cy="57674"/>
            <a:chOff x="4635015" y="778295"/>
            <a:chExt cx="2921970" cy="57674"/>
          </a:xfrm>
        </p:grpSpPr>
        <p:cxnSp>
          <p:nvCxnSpPr>
            <p:cNvPr id="87" name="直接连接符 86"/>
            <p:cNvCxnSpPr/>
            <p:nvPr/>
          </p:nvCxnSpPr>
          <p:spPr>
            <a:xfrm>
              <a:off x="4635015" y="807131"/>
              <a:ext cx="2921970" cy="0"/>
            </a:xfrm>
            <a:prstGeom prst="line">
              <a:avLst/>
            </a:prstGeom>
            <a:ln w="12700">
              <a:gradFill>
                <a:gsLst>
                  <a:gs pos="0">
                    <a:srgbClr val="165878">
                      <a:alpha val="0"/>
                    </a:srgbClr>
                  </a:gs>
                  <a:gs pos="5300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椭圆 87"/>
            <p:cNvSpPr/>
            <p:nvPr/>
          </p:nvSpPr>
          <p:spPr>
            <a:xfrm>
              <a:off x="6067163" y="778295"/>
              <a:ext cx="57674" cy="57674"/>
            </a:xfrm>
            <a:prstGeom prst="ellipse">
              <a:avLst/>
            </a:prstGeom>
            <a:solidFill>
              <a:srgbClr val="F3F7F8"/>
            </a:solidFill>
            <a:ln>
              <a:solidFill>
                <a:srgbClr val="1658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9" name="Oval 5"/>
          <p:cNvSpPr>
            <a:spLocks noChangeArrowheads="1"/>
          </p:cNvSpPr>
          <p:nvPr/>
        </p:nvSpPr>
        <p:spPr bwMode="auto">
          <a:xfrm>
            <a:off x="4859115" y="1895313"/>
            <a:ext cx="1023512" cy="1025529"/>
          </a:xfrm>
          <a:prstGeom prst="ellipse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方正黑体简体" panose="02010601030101010101" pitchFamily="2" charset="-122"/>
            </a:endParaRPr>
          </a:p>
        </p:txBody>
      </p:sp>
      <p:sp>
        <p:nvSpPr>
          <p:cNvPr id="50" name="Oval 6"/>
          <p:cNvSpPr>
            <a:spLocks noChangeArrowheads="1"/>
          </p:cNvSpPr>
          <p:nvPr/>
        </p:nvSpPr>
        <p:spPr bwMode="auto">
          <a:xfrm>
            <a:off x="6108751" y="2077287"/>
            <a:ext cx="790587" cy="790831"/>
          </a:xfrm>
          <a:prstGeom prst="ellipse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方正黑体简体" panose="02010601030101010101" pitchFamily="2" charset="-122"/>
            </a:endParaRPr>
          </a:p>
        </p:txBody>
      </p:sp>
      <p:sp>
        <p:nvSpPr>
          <p:cNvPr id="51" name="Oval 7"/>
          <p:cNvSpPr>
            <a:spLocks noChangeArrowheads="1"/>
          </p:cNvSpPr>
          <p:nvPr/>
        </p:nvSpPr>
        <p:spPr bwMode="auto">
          <a:xfrm>
            <a:off x="5481381" y="2599405"/>
            <a:ext cx="1023512" cy="1023828"/>
          </a:xfrm>
          <a:prstGeom prst="ellipse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方正黑体简体" panose="02010601030101010101" pitchFamily="2" charset="-122"/>
            </a:endParaRPr>
          </a:p>
        </p:txBody>
      </p:sp>
      <p:sp>
        <p:nvSpPr>
          <p:cNvPr id="52" name="Oval 8"/>
          <p:cNvSpPr>
            <a:spLocks noChangeArrowheads="1"/>
          </p:cNvSpPr>
          <p:nvPr/>
        </p:nvSpPr>
        <p:spPr bwMode="auto">
          <a:xfrm>
            <a:off x="6135952" y="2578997"/>
            <a:ext cx="964005" cy="964303"/>
          </a:xfrm>
          <a:prstGeom prst="ellipse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方正黑体简体" panose="02010601030101010101" pitchFamily="2" charset="-122"/>
            </a:endParaRPr>
          </a:p>
        </p:txBody>
      </p:sp>
      <p:sp>
        <p:nvSpPr>
          <p:cNvPr id="53" name="Oval 9"/>
          <p:cNvSpPr>
            <a:spLocks noChangeArrowheads="1"/>
          </p:cNvSpPr>
          <p:nvPr/>
        </p:nvSpPr>
        <p:spPr bwMode="auto">
          <a:xfrm>
            <a:off x="6521895" y="2965058"/>
            <a:ext cx="964005" cy="964303"/>
          </a:xfrm>
          <a:prstGeom prst="ellipse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方正黑体简体" panose="02010601030101010101" pitchFamily="2" charset="-122"/>
            </a:endParaRPr>
          </a:p>
        </p:txBody>
      </p:sp>
      <p:sp>
        <p:nvSpPr>
          <p:cNvPr id="54" name="Oval 10"/>
          <p:cNvSpPr>
            <a:spLocks noChangeArrowheads="1"/>
          </p:cNvSpPr>
          <p:nvPr/>
        </p:nvSpPr>
        <p:spPr bwMode="auto">
          <a:xfrm>
            <a:off x="5092039" y="3274587"/>
            <a:ext cx="964005" cy="964303"/>
          </a:xfrm>
          <a:prstGeom prst="ellipse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方正黑体简体" panose="02010601030101010101" pitchFamily="2" charset="-122"/>
            </a:endParaRPr>
          </a:p>
        </p:txBody>
      </p:sp>
      <p:sp>
        <p:nvSpPr>
          <p:cNvPr id="55" name="Oval 11"/>
          <p:cNvSpPr>
            <a:spLocks noChangeArrowheads="1"/>
          </p:cNvSpPr>
          <p:nvPr/>
        </p:nvSpPr>
        <p:spPr bwMode="auto">
          <a:xfrm>
            <a:off x="4264052" y="3009275"/>
            <a:ext cx="751481" cy="746612"/>
          </a:xfrm>
          <a:prstGeom prst="ellipse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方正黑体简体" panose="02010601030101010101" pitchFamily="2" charset="-122"/>
            </a:endParaRPr>
          </a:p>
        </p:txBody>
      </p:sp>
      <p:sp>
        <p:nvSpPr>
          <p:cNvPr id="56" name="Freeform 12"/>
          <p:cNvSpPr/>
          <p:nvPr/>
        </p:nvSpPr>
        <p:spPr bwMode="auto">
          <a:xfrm>
            <a:off x="4862515" y="2145315"/>
            <a:ext cx="2390460" cy="3214341"/>
          </a:xfrm>
          <a:custGeom>
            <a:avLst/>
            <a:gdLst>
              <a:gd name="T0" fmla="*/ 203 w 595"/>
              <a:gd name="T1" fmla="*/ 800 h 800"/>
              <a:gd name="T2" fmla="*/ 419 w 595"/>
              <a:gd name="T3" fmla="*/ 800 h 800"/>
              <a:gd name="T4" fmla="*/ 335 w 595"/>
              <a:gd name="T5" fmla="*/ 556 h 800"/>
              <a:gd name="T6" fmla="*/ 473 w 595"/>
              <a:gd name="T7" fmla="*/ 332 h 800"/>
              <a:gd name="T8" fmla="*/ 587 w 595"/>
              <a:gd name="T9" fmla="*/ 344 h 800"/>
              <a:gd name="T10" fmla="*/ 388 w 595"/>
              <a:gd name="T11" fmla="*/ 338 h 800"/>
              <a:gd name="T12" fmla="*/ 463 w 595"/>
              <a:gd name="T13" fmla="*/ 247 h 800"/>
              <a:gd name="T14" fmla="*/ 595 w 595"/>
              <a:gd name="T15" fmla="*/ 210 h 800"/>
              <a:gd name="T16" fmla="*/ 484 w 595"/>
              <a:gd name="T17" fmla="*/ 219 h 800"/>
              <a:gd name="T18" fmla="*/ 498 w 595"/>
              <a:gd name="T19" fmla="*/ 102 h 800"/>
              <a:gd name="T20" fmla="*/ 476 w 595"/>
              <a:gd name="T21" fmla="*/ 209 h 800"/>
              <a:gd name="T22" fmla="*/ 324 w 595"/>
              <a:gd name="T23" fmla="*/ 342 h 800"/>
              <a:gd name="T24" fmla="*/ 322 w 595"/>
              <a:gd name="T25" fmla="*/ 187 h 800"/>
              <a:gd name="T26" fmla="*/ 394 w 595"/>
              <a:gd name="T27" fmla="*/ 95 h 800"/>
              <a:gd name="T28" fmla="*/ 309 w 595"/>
              <a:gd name="T29" fmla="*/ 170 h 800"/>
              <a:gd name="T30" fmla="*/ 272 w 595"/>
              <a:gd name="T31" fmla="*/ 61 h 800"/>
              <a:gd name="T32" fmla="*/ 178 w 595"/>
              <a:gd name="T33" fmla="*/ 0 h 800"/>
              <a:gd name="T34" fmla="*/ 273 w 595"/>
              <a:gd name="T35" fmla="*/ 135 h 800"/>
              <a:gd name="T36" fmla="*/ 207 w 595"/>
              <a:gd name="T37" fmla="*/ 96 h 800"/>
              <a:gd name="T38" fmla="*/ 108 w 595"/>
              <a:gd name="T39" fmla="*/ 91 h 800"/>
              <a:gd name="T40" fmla="*/ 59 w 595"/>
              <a:gd name="T41" fmla="*/ 60 h 800"/>
              <a:gd name="T42" fmla="*/ 115 w 595"/>
              <a:gd name="T43" fmla="*/ 102 h 800"/>
              <a:gd name="T44" fmla="*/ 227 w 595"/>
              <a:gd name="T45" fmla="*/ 124 h 800"/>
              <a:gd name="T46" fmla="*/ 282 w 595"/>
              <a:gd name="T47" fmla="*/ 203 h 800"/>
              <a:gd name="T48" fmla="*/ 274 w 595"/>
              <a:gd name="T49" fmla="*/ 424 h 800"/>
              <a:gd name="T50" fmla="*/ 217 w 595"/>
              <a:gd name="T51" fmla="*/ 372 h 800"/>
              <a:gd name="T52" fmla="*/ 136 w 595"/>
              <a:gd name="T53" fmla="*/ 299 h 800"/>
              <a:gd name="T54" fmla="*/ 123 w 595"/>
              <a:gd name="T55" fmla="*/ 209 h 800"/>
              <a:gd name="T56" fmla="*/ 130 w 595"/>
              <a:gd name="T57" fmla="*/ 312 h 800"/>
              <a:gd name="T58" fmla="*/ 0 w 595"/>
              <a:gd name="T59" fmla="*/ 318 h 800"/>
              <a:gd name="T60" fmla="*/ 131 w 595"/>
              <a:gd name="T61" fmla="*/ 330 h 800"/>
              <a:gd name="T62" fmla="*/ 230 w 595"/>
              <a:gd name="T63" fmla="*/ 430 h 800"/>
              <a:gd name="T64" fmla="*/ 257 w 595"/>
              <a:gd name="T65" fmla="*/ 485 h 800"/>
              <a:gd name="T66" fmla="*/ 92 w 595"/>
              <a:gd name="T67" fmla="*/ 502 h 800"/>
              <a:gd name="T68" fmla="*/ 190 w 595"/>
              <a:gd name="T69" fmla="*/ 482 h 800"/>
              <a:gd name="T70" fmla="*/ 275 w 595"/>
              <a:gd name="T71" fmla="*/ 605 h 800"/>
              <a:gd name="T72" fmla="*/ 203 w 595"/>
              <a:gd name="T73" fmla="*/ 800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95" h="800">
                <a:moveTo>
                  <a:pt x="203" y="800"/>
                </a:moveTo>
                <a:cubicBezTo>
                  <a:pt x="442" y="800"/>
                  <a:pt x="419" y="800"/>
                  <a:pt x="419" y="800"/>
                </a:cubicBezTo>
                <a:cubicBezTo>
                  <a:pt x="419" y="800"/>
                  <a:pt x="335" y="782"/>
                  <a:pt x="335" y="556"/>
                </a:cubicBezTo>
                <a:cubicBezTo>
                  <a:pt x="335" y="462"/>
                  <a:pt x="400" y="338"/>
                  <a:pt x="473" y="332"/>
                </a:cubicBezTo>
                <a:cubicBezTo>
                  <a:pt x="545" y="327"/>
                  <a:pt x="587" y="344"/>
                  <a:pt x="587" y="344"/>
                </a:cubicBezTo>
                <a:cubicBezTo>
                  <a:pt x="587" y="344"/>
                  <a:pt x="497" y="284"/>
                  <a:pt x="388" y="338"/>
                </a:cubicBezTo>
                <a:cubicBezTo>
                  <a:pt x="388" y="338"/>
                  <a:pt x="416" y="282"/>
                  <a:pt x="463" y="247"/>
                </a:cubicBezTo>
                <a:cubicBezTo>
                  <a:pt x="510" y="212"/>
                  <a:pt x="578" y="209"/>
                  <a:pt x="595" y="210"/>
                </a:cubicBezTo>
                <a:cubicBezTo>
                  <a:pt x="595" y="210"/>
                  <a:pt x="542" y="192"/>
                  <a:pt x="484" y="219"/>
                </a:cubicBezTo>
                <a:cubicBezTo>
                  <a:pt x="484" y="219"/>
                  <a:pt x="528" y="188"/>
                  <a:pt x="498" y="102"/>
                </a:cubicBezTo>
                <a:cubicBezTo>
                  <a:pt x="498" y="102"/>
                  <a:pt x="507" y="178"/>
                  <a:pt x="476" y="209"/>
                </a:cubicBezTo>
                <a:cubicBezTo>
                  <a:pt x="445" y="241"/>
                  <a:pt x="349" y="297"/>
                  <a:pt x="324" y="342"/>
                </a:cubicBezTo>
                <a:cubicBezTo>
                  <a:pt x="324" y="342"/>
                  <a:pt x="304" y="256"/>
                  <a:pt x="322" y="187"/>
                </a:cubicBezTo>
                <a:cubicBezTo>
                  <a:pt x="338" y="127"/>
                  <a:pt x="383" y="98"/>
                  <a:pt x="394" y="95"/>
                </a:cubicBezTo>
                <a:cubicBezTo>
                  <a:pt x="394" y="95"/>
                  <a:pt x="336" y="103"/>
                  <a:pt x="309" y="170"/>
                </a:cubicBezTo>
                <a:cubicBezTo>
                  <a:pt x="309" y="170"/>
                  <a:pt x="309" y="112"/>
                  <a:pt x="272" y="61"/>
                </a:cubicBezTo>
                <a:cubicBezTo>
                  <a:pt x="234" y="11"/>
                  <a:pt x="192" y="3"/>
                  <a:pt x="178" y="0"/>
                </a:cubicBezTo>
                <a:cubicBezTo>
                  <a:pt x="178" y="0"/>
                  <a:pt x="270" y="33"/>
                  <a:pt x="273" y="135"/>
                </a:cubicBezTo>
                <a:cubicBezTo>
                  <a:pt x="273" y="135"/>
                  <a:pt x="248" y="105"/>
                  <a:pt x="207" y="96"/>
                </a:cubicBezTo>
                <a:cubicBezTo>
                  <a:pt x="166" y="88"/>
                  <a:pt x="128" y="95"/>
                  <a:pt x="108" y="91"/>
                </a:cubicBezTo>
                <a:cubicBezTo>
                  <a:pt x="87" y="87"/>
                  <a:pt x="63" y="69"/>
                  <a:pt x="59" y="60"/>
                </a:cubicBezTo>
                <a:cubicBezTo>
                  <a:pt x="59" y="60"/>
                  <a:pt x="71" y="88"/>
                  <a:pt x="115" y="102"/>
                </a:cubicBezTo>
                <a:cubicBezTo>
                  <a:pt x="154" y="114"/>
                  <a:pt x="197" y="104"/>
                  <a:pt x="227" y="124"/>
                </a:cubicBezTo>
                <a:cubicBezTo>
                  <a:pt x="257" y="144"/>
                  <a:pt x="277" y="172"/>
                  <a:pt x="282" y="203"/>
                </a:cubicBezTo>
                <a:cubicBezTo>
                  <a:pt x="287" y="231"/>
                  <a:pt x="295" y="335"/>
                  <a:pt x="274" y="424"/>
                </a:cubicBezTo>
                <a:cubicBezTo>
                  <a:pt x="274" y="424"/>
                  <a:pt x="250" y="393"/>
                  <a:pt x="217" y="372"/>
                </a:cubicBezTo>
                <a:cubicBezTo>
                  <a:pt x="183" y="349"/>
                  <a:pt x="148" y="318"/>
                  <a:pt x="136" y="299"/>
                </a:cubicBezTo>
                <a:cubicBezTo>
                  <a:pt x="124" y="281"/>
                  <a:pt x="121" y="234"/>
                  <a:pt x="123" y="209"/>
                </a:cubicBezTo>
                <a:cubicBezTo>
                  <a:pt x="123" y="209"/>
                  <a:pt x="105" y="271"/>
                  <a:pt x="130" y="312"/>
                </a:cubicBezTo>
                <a:cubicBezTo>
                  <a:pt x="130" y="312"/>
                  <a:pt x="70" y="282"/>
                  <a:pt x="0" y="318"/>
                </a:cubicBezTo>
                <a:cubicBezTo>
                  <a:pt x="0" y="318"/>
                  <a:pt x="83" y="298"/>
                  <a:pt x="131" y="330"/>
                </a:cubicBezTo>
                <a:cubicBezTo>
                  <a:pt x="183" y="364"/>
                  <a:pt x="216" y="408"/>
                  <a:pt x="230" y="430"/>
                </a:cubicBezTo>
                <a:cubicBezTo>
                  <a:pt x="244" y="453"/>
                  <a:pt x="257" y="485"/>
                  <a:pt x="257" y="485"/>
                </a:cubicBezTo>
                <a:cubicBezTo>
                  <a:pt x="257" y="485"/>
                  <a:pt x="182" y="437"/>
                  <a:pt x="92" y="502"/>
                </a:cubicBezTo>
                <a:cubicBezTo>
                  <a:pt x="92" y="502"/>
                  <a:pt x="145" y="475"/>
                  <a:pt x="190" y="482"/>
                </a:cubicBezTo>
                <a:cubicBezTo>
                  <a:pt x="235" y="489"/>
                  <a:pt x="275" y="528"/>
                  <a:pt x="275" y="605"/>
                </a:cubicBezTo>
                <a:cubicBezTo>
                  <a:pt x="275" y="681"/>
                  <a:pt x="257" y="753"/>
                  <a:pt x="203" y="80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方正黑体简体" panose="02010601030101010101" pitchFamily="2" charset="-122"/>
            </a:endParaRPr>
          </a:p>
        </p:txBody>
      </p:sp>
      <p:sp>
        <p:nvSpPr>
          <p:cNvPr id="60" name="Oval 13"/>
          <p:cNvSpPr>
            <a:spLocks noChangeArrowheads="1"/>
          </p:cNvSpPr>
          <p:nvPr/>
        </p:nvSpPr>
        <p:spPr bwMode="auto">
          <a:xfrm>
            <a:off x="4264051" y="2252462"/>
            <a:ext cx="1217332" cy="1217708"/>
          </a:xfrm>
          <a:prstGeom prst="ellipse">
            <a:avLst/>
          </a:prstGeom>
          <a:solidFill>
            <a:srgbClr val="FE8F0E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a typeface="方正黑体简体" panose="02010601030101010101" pitchFamily="2" charset="-122"/>
              </a:rPr>
              <a:t>01</a:t>
            </a:r>
            <a:endParaRPr lang="en-US" altLang="zh-CN" sz="3200" b="1" dirty="0">
              <a:solidFill>
                <a:schemeClr val="bg1"/>
              </a:solidFill>
              <a:ea typeface="方正黑体简体" panose="02010601030101010101" pitchFamily="2" charset="-122"/>
            </a:endParaRPr>
          </a:p>
          <a:p>
            <a:pPr algn="ctr"/>
            <a:r>
              <a:rPr lang="en-US" altLang="zh-CN" sz="1335" dirty="0">
                <a:solidFill>
                  <a:schemeClr val="bg1"/>
                </a:solidFill>
                <a:ea typeface="方正黑体简体" panose="02010601030101010101" pitchFamily="2" charset="-122"/>
              </a:rPr>
              <a:t>Option here</a:t>
            </a:r>
            <a:endParaRPr lang="zh-CN" altLang="en-US" sz="1335" dirty="0">
              <a:solidFill>
                <a:schemeClr val="bg1"/>
              </a:solidFill>
              <a:ea typeface="方正黑体简体" panose="02010601030101010101" pitchFamily="2" charset="-122"/>
            </a:endParaRPr>
          </a:p>
        </p:txBody>
      </p:sp>
      <p:sp>
        <p:nvSpPr>
          <p:cNvPr id="61" name="Oval 14"/>
          <p:cNvSpPr>
            <a:spLocks noChangeArrowheads="1"/>
          </p:cNvSpPr>
          <p:nvPr/>
        </p:nvSpPr>
        <p:spPr bwMode="auto">
          <a:xfrm>
            <a:off x="5467781" y="1511802"/>
            <a:ext cx="1217332" cy="1217708"/>
          </a:xfrm>
          <a:prstGeom prst="ellipse">
            <a:avLst/>
          </a:prstGeom>
          <a:solidFill>
            <a:srgbClr val="404040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a typeface="方正黑体简体" panose="02010601030101010101" pitchFamily="2" charset="-122"/>
              </a:rPr>
              <a:t>02</a:t>
            </a:r>
            <a:endParaRPr lang="en-US" altLang="zh-CN" sz="3200" b="1" dirty="0">
              <a:solidFill>
                <a:schemeClr val="bg1"/>
              </a:solidFill>
              <a:ea typeface="方正黑体简体" panose="02010601030101010101" pitchFamily="2" charset="-122"/>
            </a:endParaRPr>
          </a:p>
          <a:p>
            <a:pPr algn="ctr"/>
            <a:r>
              <a:rPr lang="en-US" altLang="zh-CN" sz="1335" dirty="0">
                <a:solidFill>
                  <a:schemeClr val="bg1"/>
                </a:solidFill>
                <a:ea typeface="方正黑体简体" panose="02010601030101010101" pitchFamily="2" charset="-122"/>
              </a:rPr>
              <a:t>Option here</a:t>
            </a:r>
            <a:endParaRPr lang="zh-CN" altLang="en-US" sz="1335" dirty="0">
              <a:solidFill>
                <a:schemeClr val="bg1"/>
              </a:solidFill>
              <a:ea typeface="方正黑体简体" panose="02010601030101010101" pitchFamily="2" charset="-122"/>
            </a:endParaRPr>
          </a:p>
        </p:txBody>
      </p:sp>
      <p:sp>
        <p:nvSpPr>
          <p:cNvPr id="62" name="Freeform 17"/>
          <p:cNvSpPr>
            <a:spLocks noEditPoints="1"/>
          </p:cNvSpPr>
          <p:nvPr/>
        </p:nvSpPr>
        <p:spPr bwMode="auto">
          <a:xfrm>
            <a:off x="9411081" y="1586519"/>
            <a:ext cx="244432" cy="329203"/>
          </a:xfrm>
          <a:custGeom>
            <a:avLst/>
            <a:gdLst>
              <a:gd name="T0" fmla="*/ 47 w 65"/>
              <a:gd name="T1" fmla="*/ 6 h 87"/>
              <a:gd name="T2" fmla="*/ 53 w 65"/>
              <a:gd name="T3" fmla="*/ 40 h 87"/>
              <a:gd name="T4" fmla="*/ 47 w 65"/>
              <a:gd name="T5" fmla="*/ 55 h 87"/>
              <a:gd name="T6" fmla="*/ 17 w 65"/>
              <a:gd name="T7" fmla="*/ 55 h 87"/>
              <a:gd name="T8" fmla="*/ 11 w 65"/>
              <a:gd name="T9" fmla="*/ 40 h 87"/>
              <a:gd name="T10" fmla="*/ 17 w 65"/>
              <a:gd name="T11" fmla="*/ 6 h 87"/>
              <a:gd name="T12" fmla="*/ 18 w 65"/>
              <a:gd name="T13" fmla="*/ 28 h 87"/>
              <a:gd name="T14" fmla="*/ 47 w 65"/>
              <a:gd name="T15" fmla="*/ 28 h 87"/>
              <a:gd name="T16" fmla="*/ 42 w 65"/>
              <a:gd name="T17" fmla="*/ 11 h 87"/>
              <a:gd name="T18" fmla="*/ 22 w 65"/>
              <a:gd name="T19" fmla="*/ 11 h 87"/>
              <a:gd name="T20" fmla="*/ 18 w 65"/>
              <a:gd name="T21" fmla="*/ 28 h 87"/>
              <a:gd name="T22" fmla="*/ 47 w 65"/>
              <a:gd name="T23" fmla="*/ 32 h 87"/>
              <a:gd name="T24" fmla="*/ 18 w 65"/>
              <a:gd name="T25" fmla="*/ 40 h 87"/>
              <a:gd name="T26" fmla="*/ 22 w 65"/>
              <a:gd name="T27" fmla="*/ 50 h 87"/>
              <a:gd name="T28" fmla="*/ 42 w 65"/>
              <a:gd name="T29" fmla="*/ 50 h 87"/>
              <a:gd name="T30" fmla="*/ 47 w 65"/>
              <a:gd name="T31" fmla="*/ 32 h 87"/>
              <a:gd name="T32" fmla="*/ 12 w 65"/>
              <a:gd name="T33" fmla="*/ 87 h 87"/>
              <a:gd name="T34" fmla="*/ 32 w 65"/>
              <a:gd name="T35" fmla="*/ 87 h 87"/>
              <a:gd name="T36" fmla="*/ 52 w 65"/>
              <a:gd name="T37" fmla="*/ 87 h 87"/>
              <a:gd name="T38" fmla="*/ 52 w 65"/>
              <a:gd name="T39" fmla="*/ 80 h 87"/>
              <a:gd name="T40" fmla="*/ 35 w 65"/>
              <a:gd name="T41" fmla="*/ 72 h 87"/>
              <a:gd name="T42" fmla="*/ 62 w 65"/>
              <a:gd name="T43" fmla="*/ 52 h 87"/>
              <a:gd name="T44" fmla="*/ 65 w 65"/>
              <a:gd name="T45" fmla="*/ 30 h 87"/>
              <a:gd name="T46" fmla="*/ 58 w 65"/>
              <a:gd name="T47" fmla="*/ 30 h 87"/>
              <a:gd name="T48" fmla="*/ 56 w 65"/>
              <a:gd name="T49" fmla="*/ 50 h 87"/>
              <a:gd name="T50" fmla="*/ 32 w 65"/>
              <a:gd name="T51" fmla="*/ 66 h 87"/>
              <a:gd name="T52" fmla="*/ 14 w 65"/>
              <a:gd name="T53" fmla="*/ 58 h 87"/>
              <a:gd name="T54" fmla="*/ 6 w 65"/>
              <a:gd name="T55" fmla="*/ 40 h 87"/>
              <a:gd name="T56" fmla="*/ 3 w 65"/>
              <a:gd name="T57" fmla="*/ 27 h 87"/>
              <a:gd name="T58" fmla="*/ 0 w 65"/>
              <a:gd name="T59" fmla="*/ 40 h 87"/>
              <a:gd name="T60" fmla="*/ 9 w 65"/>
              <a:gd name="T61" fmla="*/ 63 h 87"/>
              <a:gd name="T62" fmla="*/ 29 w 65"/>
              <a:gd name="T63" fmla="*/ 72 h 87"/>
              <a:gd name="T64" fmla="*/ 12 w 65"/>
              <a:gd name="T65" fmla="*/ 80 h 87"/>
              <a:gd name="T66" fmla="*/ 12 w 65"/>
              <a:gd name="T67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5" h="87">
                <a:moveTo>
                  <a:pt x="32" y="0"/>
                </a:moveTo>
                <a:cubicBezTo>
                  <a:pt x="38" y="0"/>
                  <a:pt x="43" y="2"/>
                  <a:pt x="47" y="6"/>
                </a:cubicBezTo>
                <a:cubicBezTo>
                  <a:pt x="51" y="10"/>
                  <a:pt x="53" y="15"/>
                  <a:pt x="53" y="21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6"/>
                  <a:pt x="51" y="51"/>
                  <a:pt x="47" y="55"/>
                </a:cubicBezTo>
                <a:cubicBezTo>
                  <a:pt x="47" y="55"/>
                  <a:pt x="47" y="55"/>
                  <a:pt x="47" y="55"/>
                </a:cubicBezTo>
                <a:cubicBezTo>
                  <a:pt x="43" y="59"/>
                  <a:pt x="38" y="61"/>
                  <a:pt x="32" y="61"/>
                </a:cubicBezTo>
                <a:cubicBezTo>
                  <a:pt x="26" y="61"/>
                  <a:pt x="21" y="59"/>
                  <a:pt x="17" y="55"/>
                </a:cubicBezTo>
                <a:cubicBezTo>
                  <a:pt x="17" y="55"/>
                  <a:pt x="17" y="55"/>
                  <a:pt x="17" y="55"/>
                </a:cubicBezTo>
                <a:cubicBezTo>
                  <a:pt x="13" y="51"/>
                  <a:pt x="11" y="46"/>
                  <a:pt x="11" y="40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15"/>
                  <a:pt x="13" y="10"/>
                  <a:pt x="17" y="6"/>
                </a:cubicBezTo>
                <a:cubicBezTo>
                  <a:pt x="21" y="2"/>
                  <a:pt x="26" y="0"/>
                  <a:pt x="32" y="0"/>
                </a:cubicBezTo>
                <a:close/>
                <a:moveTo>
                  <a:pt x="18" y="28"/>
                </a:moveTo>
                <a:cubicBezTo>
                  <a:pt x="18" y="28"/>
                  <a:pt x="18" y="28"/>
                  <a:pt x="18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1"/>
                  <a:pt x="47" y="21"/>
                  <a:pt x="47" y="21"/>
                </a:cubicBezTo>
                <a:cubicBezTo>
                  <a:pt x="47" y="17"/>
                  <a:pt x="45" y="13"/>
                  <a:pt x="42" y="11"/>
                </a:cubicBezTo>
                <a:cubicBezTo>
                  <a:pt x="40" y="8"/>
                  <a:pt x="36" y="6"/>
                  <a:pt x="32" y="6"/>
                </a:cubicBezTo>
                <a:cubicBezTo>
                  <a:pt x="28" y="6"/>
                  <a:pt x="25" y="8"/>
                  <a:pt x="22" y="11"/>
                </a:cubicBezTo>
                <a:cubicBezTo>
                  <a:pt x="19" y="13"/>
                  <a:pt x="18" y="17"/>
                  <a:pt x="18" y="21"/>
                </a:cubicBezTo>
                <a:cubicBezTo>
                  <a:pt x="18" y="28"/>
                  <a:pt x="18" y="28"/>
                  <a:pt x="18" y="28"/>
                </a:cubicBezTo>
                <a:close/>
                <a:moveTo>
                  <a:pt x="47" y="32"/>
                </a:moveTo>
                <a:cubicBezTo>
                  <a:pt x="47" y="32"/>
                  <a:pt x="47" y="32"/>
                  <a:pt x="47" y="32"/>
                </a:cubicBezTo>
                <a:cubicBezTo>
                  <a:pt x="18" y="32"/>
                  <a:pt x="18" y="32"/>
                  <a:pt x="18" y="32"/>
                </a:cubicBezTo>
                <a:cubicBezTo>
                  <a:pt x="18" y="40"/>
                  <a:pt x="18" y="40"/>
                  <a:pt x="18" y="40"/>
                </a:cubicBezTo>
                <a:cubicBezTo>
                  <a:pt x="18" y="44"/>
                  <a:pt x="19" y="47"/>
                  <a:pt x="22" y="50"/>
                </a:cubicBezTo>
                <a:cubicBezTo>
                  <a:pt x="22" y="50"/>
                  <a:pt x="22" y="50"/>
                  <a:pt x="22" y="50"/>
                </a:cubicBezTo>
                <a:cubicBezTo>
                  <a:pt x="25" y="53"/>
                  <a:pt x="28" y="54"/>
                  <a:pt x="32" y="54"/>
                </a:cubicBezTo>
                <a:cubicBezTo>
                  <a:pt x="36" y="54"/>
                  <a:pt x="40" y="53"/>
                  <a:pt x="42" y="50"/>
                </a:cubicBezTo>
                <a:cubicBezTo>
                  <a:pt x="45" y="48"/>
                  <a:pt x="47" y="44"/>
                  <a:pt x="47" y="40"/>
                </a:cubicBezTo>
                <a:cubicBezTo>
                  <a:pt x="47" y="32"/>
                  <a:pt x="47" y="32"/>
                  <a:pt x="47" y="32"/>
                </a:cubicBezTo>
                <a:close/>
                <a:moveTo>
                  <a:pt x="12" y="87"/>
                </a:moveTo>
                <a:cubicBezTo>
                  <a:pt x="12" y="87"/>
                  <a:pt x="12" y="87"/>
                  <a:pt x="12" y="87"/>
                </a:cubicBezTo>
                <a:cubicBezTo>
                  <a:pt x="32" y="87"/>
                  <a:pt x="32" y="87"/>
                  <a:pt x="32" y="87"/>
                </a:cubicBezTo>
                <a:cubicBezTo>
                  <a:pt x="32" y="87"/>
                  <a:pt x="32" y="87"/>
                  <a:pt x="32" y="87"/>
                </a:cubicBezTo>
                <a:cubicBezTo>
                  <a:pt x="32" y="87"/>
                  <a:pt x="32" y="87"/>
                  <a:pt x="32" y="87"/>
                </a:cubicBezTo>
                <a:cubicBezTo>
                  <a:pt x="52" y="87"/>
                  <a:pt x="52" y="87"/>
                  <a:pt x="52" y="87"/>
                </a:cubicBezTo>
                <a:cubicBezTo>
                  <a:pt x="54" y="87"/>
                  <a:pt x="55" y="86"/>
                  <a:pt x="55" y="84"/>
                </a:cubicBezTo>
                <a:cubicBezTo>
                  <a:pt x="55" y="82"/>
                  <a:pt x="54" y="80"/>
                  <a:pt x="52" y="80"/>
                </a:cubicBezTo>
                <a:cubicBezTo>
                  <a:pt x="35" y="80"/>
                  <a:pt x="35" y="80"/>
                  <a:pt x="35" y="80"/>
                </a:cubicBezTo>
                <a:cubicBezTo>
                  <a:pt x="35" y="72"/>
                  <a:pt x="35" y="72"/>
                  <a:pt x="35" y="72"/>
                </a:cubicBezTo>
                <a:cubicBezTo>
                  <a:pt x="43" y="71"/>
                  <a:pt x="50" y="68"/>
                  <a:pt x="55" y="63"/>
                </a:cubicBezTo>
                <a:cubicBezTo>
                  <a:pt x="58" y="60"/>
                  <a:pt x="60" y="56"/>
                  <a:pt x="62" y="52"/>
                </a:cubicBezTo>
                <a:cubicBezTo>
                  <a:pt x="64" y="49"/>
                  <a:pt x="65" y="44"/>
                  <a:pt x="65" y="40"/>
                </a:cubicBezTo>
                <a:cubicBezTo>
                  <a:pt x="65" y="30"/>
                  <a:pt x="65" y="30"/>
                  <a:pt x="65" y="30"/>
                </a:cubicBezTo>
                <a:cubicBezTo>
                  <a:pt x="65" y="28"/>
                  <a:pt x="63" y="27"/>
                  <a:pt x="61" y="27"/>
                </a:cubicBezTo>
                <a:cubicBezTo>
                  <a:pt x="59" y="27"/>
                  <a:pt x="58" y="28"/>
                  <a:pt x="58" y="30"/>
                </a:cubicBezTo>
                <a:cubicBezTo>
                  <a:pt x="58" y="40"/>
                  <a:pt x="58" y="40"/>
                  <a:pt x="58" y="40"/>
                </a:cubicBezTo>
                <a:cubicBezTo>
                  <a:pt x="58" y="43"/>
                  <a:pt x="57" y="47"/>
                  <a:pt x="56" y="50"/>
                </a:cubicBezTo>
                <a:cubicBezTo>
                  <a:pt x="55" y="53"/>
                  <a:pt x="53" y="56"/>
                  <a:pt x="50" y="58"/>
                </a:cubicBezTo>
                <a:cubicBezTo>
                  <a:pt x="46" y="63"/>
                  <a:pt x="39" y="66"/>
                  <a:pt x="32" y="66"/>
                </a:cubicBezTo>
                <a:cubicBezTo>
                  <a:pt x="29" y="66"/>
                  <a:pt x="25" y="65"/>
                  <a:pt x="22" y="64"/>
                </a:cubicBezTo>
                <a:cubicBezTo>
                  <a:pt x="19" y="62"/>
                  <a:pt x="16" y="61"/>
                  <a:pt x="14" y="58"/>
                </a:cubicBezTo>
                <a:cubicBezTo>
                  <a:pt x="12" y="56"/>
                  <a:pt x="10" y="53"/>
                  <a:pt x="8" y="50"/>
                </a:cubicBezTo>
                <a:cubicBezTo>
                  <a:pt x="7" y="47"/>
                  <a:pt x="6" y="43"/>
                  <a:pt x="6" y="4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28"/>
                  <a:pt x="5" y="27"/>
                  <a:pt x="3" y="27"/>
                </a:cubicBezTo>
                <a:cubicBezTo>
                  <a:pt x="1" y="27"/>
                  <a:pt x="0" y="28"/>
                  <a:pt x="0" y="30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4"/>
                  <a:pt x="1" y="49"/>
                  <a:pt x="2" y="52"/>
                </a:cubicBezTo>
                <a:cubicBezTo>
                  <a:pt x="4" y="56"/>
                  <a:pt x="6" y="60"/>
                  <a:pt x="9" y="63"/>
                </a:cubicBezTo>
                <a:cubicBezTo>
                  <a:pt x="12" y="66"/>
                  <a:pt x="16" y="68"/>
                  <a:pt x="20" y="70"/>
                </a:cubicBezTo>
                <a:cubicBezTo>
                  <a:pt x="23" y="71"/>
                  <a:pt x="26" y="72"/>
                  <a:pt x="29" y="72"/>
                </a:cubicBezTo>
                <a:cubicBezTo>
                  <a:pt x="29" y="80"/>
                  <a:pt x="29" y="80"/>
                  <a:pt x="29" y="80"/>
                </a:cubicBezTo>
                <a:cubicBezTo>
                  <a:pt x="12" y="80"/>
                  <a:pt x="12" y="80"/>
                  <a:pt x="12" y="80"/>
                </a:cubicBezTo>
                <a:cubicBezTo>
                  <a:pt x="10" y="80"/>
                  <a:pt x="9" y="82"/>
                  <a:pt x="9" y="84"/>
                </a:cubicBezTo>
                <a:cubicBezTo>
                  <a:pt x="9" y="86"/>
                  <a:pt x="10" y="87"/>
                  <a:pt x="12" y="87"/>
                </a:cubicBez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方正黑体简体" panose="02010601030101010101" pitchFamily="2" charset="-122"/>
            </a:endParaRPr>
          </a:p>
        </p:txBody>
      </p:sp>
      <p:sp>
        <p:nvSpPr>
          <p:cNvPr id="63" name="Freeform 19"/>
          <p:cNvSpPr>
            <a:spLocks noEditPoints="1"/>
          </p:cNvSpPr>
          <p:nvPr/>
        </p:nvSpPr>
        <p:spPr bwMode="auto">
          <a:xfrm>
            <a:off x="3415305" y="4472045"/>
            <a:ext cx="393008" cy="319616"/>
          </a:xfrm>
          <a:custGeom>
            <a:avLst/>
            <a:gdLst>
              <a:gd name="T0" fmla="*/ 80 w 104"/>
              <a:gd name="T1" fmla="*/ 19 h 85"/>
              <a:gd name="T2" fmla="*/ 93 w 104"/>
              <a:gd name="T3" fmla="*/ 50 h 85"/>
              <a:gd name="T4" fmla="*/ 104 w 104"/>
              <a:gd name="T5" fmla="*/ 68 h 85"/>
              <a:gd name="T6" fmla="*/ 98 w 104"/>
              <a:gd name="T7" fmla="*/ 80 h 85"/>
              <a:gd name="T8" fmla="*/ 94 w 104"/>
              <a:gd name="T9" fmla="*/ 82 h 85"/>
              <a:gd name="T10" fmla="*/ 13 w 104"/>
              <a:gd name="T11" fmla="*/ 85 h 85"/>
              <a:gd name="T12" fmla="*/ 10 w 104"/>
              <a:gd name="T13" fmla="*/ 80 h 85"/>
              <a:gd name="T14" fmla="*/ 1 w 104"/>
              <a:gd name="T15" fmla="*/ 78 h 85"/>
              <a:gd name="T16" fmla="*/ 1 w 104"/>
              <a:gd name="T17" fmla="*/ 60 h 85"/>
              <a:gd name="T18" fmla="*/ 5 w 104"/>
              <a:gd name="T19" fmla="*/ 37 h 85"/>
              <a:gd name="T20" fmla="*/ 29 w 104"/>
              <a:gd name="T21" fmla="*/ 20 h 85"/>
              <a:gd name="T22" fmla="*/ 62 w 104"/>
              <a:gd name="T23" fmla="*/ 78 h 85"/>
              <a:gd name="T24" fmla="*/ 62 w 104"/>
              <a:gd name="T25" fmla="*/ 75 h 85"/>
              <a:gd name="T26" fmla="*/ 66 w 104"/>
              <a:gd name="T27" fmla="*/ 63 h 85"/>
              <a:gd name="T28" fmla="*/ 75 w 104"/>
              <a:gd name="T29" fmla="*/ 71 h 85"/>
              <a:gd name="T30" fmla="*/ 74 w 104"/>
              <a:gd name="T31" fmla="*/ 57 h 85"/>
              <a:gd name="T32" fmla="*/ 72 w 104"/>
              <a:gd name="T33" fmla="*/ 53 h 85"/>
              <a:gd name="T34" fmla="*/ 71 w 104"/>
              <a:gd name="T35" fmla="*/ 53 h 85"/>
              <a:gd name="T36" fmla="*/ 70 w 104"/>
              <a:gd name="T37" fmla="*/ 51 h 85"/>
              <a:gd name="T38" fmla="*/ 41 w 104"/>
              <a:gd name="T39" fmla="*/ 44 h 85"/>
              <a:gd name="T40" fmla="*/ 32 w 104"/>
              <a:gd name="T41" fmla="*/ 53 h 85"/>
              <a:gd name="T42" fmla="*/ 32 w 104"/>
              <a:gd name="T43" fmla="*/ 53 h 85"/>
              <a:gd name="T44" fmla="*/ 29 w 104"/>
              <a:gd name="T45" fmla="*/ 64 h 85"/>
              <a:gd name="T46" fmla="*/ 37 w 104"/>
              <a:gd name="T47" fmla="*/ 72 h 85"/>
              <a:gd name="T48" fmla="*/ 41 w 104"/>
              <a:gd name="T49" fmla="*/ 63 h 85"/>
              <a:gd name="T50" fmla="*/ 41 w 104"/>
              <a:gd name="T51" fmla="*/ 75 h 85"/>
              <a:gd name="T52" fmla="*/ 52 w 104"/>
              <a:gd name="T53" fmla="*/ 40 h 85"/>
              <a:gd name="T54" fmla="*/ 52 w 104"/>
              <a:gd name="T55" fmla="*/ 7 h 85"/>
              <a:gd name="T56" fmla="*/ 17 w 104"/>
              <a:gd name="T57" fmla="*/ 78 h 85"/>
              <a:gd name="T58" fmla="*/ 23 w 104"/>
              <a:gd name="T59" fmla="*/ 76 h 85"/>
              <a:gd name="T60" fmla="*/ 23 w 104"/>
              <a:gd name="T61" fmla="*/ 56 h 85"/>
              <a:gd name="T62" fmla="*/ 8 w 104"/>
              <a:gd name="T63" fmla="*/ 63 h 85"/>
              <a:gd name="T64" fmla="*/ 7 w 104"/>
              <a:gd name="T65" fmla="*/ 73 h 85"/>
              <a:gd name="T66" fmla="*/ 15 w 104"/>
              <a:gd name="T67" fmla="*/ 65 h 85"/>
              <a:gd name="T68" fmla="*/ 29 w 104"/>
              <a:gd name="T69" fmla="*/ 27 h 85"/>
              <a:gd name="T70" fmla="*/ 24 w 104"/>
              <a:gd name="T71" fmla="*/ 25 h 85"/>
              <a:gd name="T72" fmla="*/ 15 w 104"/>
              <a:gd name="T73" fmla="*/ 45 h 85"/>
              <a:gd name="T74" fmla="*/ 26 w 104"/>
              <a:gd name="T75" fmla="*/ 49 h 85"/>
              <a:gd name="T76" fmla="*/ 36 w 104"/>
              <a:gd name="T77" fmla="*/ 40 h 85"/>
              <a:gd name="T78" fmla="*/ 35 w 104"/>
              <a:gd name="T79" fmla="*/ 39 h 85"/>
              <a:gd name="T80" fmla="*/ 29 w 104"/>
              <a:gd name="T81" fmla="*/ 27 h 85"/>
              <a:gd name="T82" fmla="*/ 87 w 104"/>
              <a:gd name="T83" fmla="*/ 78 h 85"/>
              <a:gd name="T84" fmla="*/ 89 w 104"/>
              <a:gd name="T85" fmla="*/ 65 h 85"/>
              <a:gd name="T86" fmla="*/ 97 w 104"/>
              <a:gd name="T87" fmla="*/ 73 h 85"/>
              <a:gd name="T88" fmla="*/ 96 w 104"/>
              <a:gd name="T89" fmla="*/ 63 h 85"/>
              <a:gd name="T90" fmla="*/ 88 w 104"/>
              <a:gd name="T91" fmla="*/ 54 h 85"/>
              <a:gd name="T92" fmla="*/ 82 w 104"/>
              <a:gd name="T93" fmla="*/ 71 h 85"/>
              <a:gd name="T94" fmla="*/ 87 w 104"/>
              <a:gd name="T95" fmla="*/ 78 h 85"/>
              <a:gd name="T96" fmla="*/ 75 w 104"/>
              <a:gd name="T97" fmla="*/ 27 h 85"/>
              <a:gd name="T98" fmla="*/ 75 w 104"/>
              <a:gd name="T99" fmla="*/ 27 h 85"/>
              <a:gd name="T100" fmla="*/ 68 w 104"/>
              <a:gd name="T101" fmla="*/ 39 h 85"/>
              <a:gd name="T102" fmla="*/ 74 w 104"/>
              <a:gd name="T103" fmla="*/ 46 h 85"/>
              <a:gd name="T104" fmla="*/ 78 w 104"/>
              <a:gd name="T105" fmla="*/ 49 h 85"/>
              <a:gd name="T106" fmla="*/ 88 w 104"/>
              <a:gd name="T107" fmla="*/ 45 h 85"/>
              <a:gd name="T108" fmla="*/ 80 w 104"/>
              <a:gd name="T109" fmla="*/ 25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4" h="85">
                <a:moveTo>
                  <a:pt x="52" y="0"/>
                </a:moveTo>
                <a:cubicBezTo>
                  <a:pt x="63" y="0"/>
                  <a:pt x="73" y="8"/>
                  <a:pt x="75" y="20"/>
                </a:cubicBezTo>
                <a:cubicBezTo>
                  <a:pt x="76" y="19"/>
                  <a:pt x="78" y="19"/>
                  <a:pt x="80" y="19"/>
                </a:cubicBezTo>
                <a:cubicBezTo>
                  <a:pt x="85" y="19"/>
                  <a:pt x="90" y="21"/>
                  <a:pt x="93" y="24"/>
                </a:cubicBezTo>
                <a:cubicBezTo>
                  <a:pt x="96" y="27"/>
                  <a:pt x="98" y="32"/>
                  <a:pt x="98" y="37"/>
                </a:cubicBezTo>
                <a:cubicBezTo>
                  <a:pt x="98" y="42"/>
                  <a:pt x="97" y="46"/>
                  <a:pt x="93" y="50"/>
                </a:cubicBezTo>
                <a:cubicBezTo>
                  <a:pt x="98" y="54"/>
                  <a:pt x="98" y="54"/>
                  <a:pt x="98" y="54"/>
                </a:cubicBezTo>
                <a:cubicBezTo>
                  <a:pt x="100" y="56"/>
                  <a:pt x="101" y="58"/>
                  <a:pt x="102" y="60"/>
                </a:cubicBezTo>
                <a:cubicBezTo>
                  <a:pt x="103" y="63"/>
                  <a:pt x="104" y="65"/>
                  <a:pt x="104" y="68"/>
                </a:cubicBezTo>
                <a:cubicBezTo>
                  <a:pt x="104" y="74"/>
                  <a:pt x="104" y="74"/>
                  <a:pt x="104" y="74"/>
                </a:cubicBezTo>
                <a:cubicBezTo>
                  <a:pt x="104" y="75"/>
                  <a:pt x="103" y="77"/>
                  <a:pt x="102" y="78"/>
                </a:cubicBezTo>
                <a:cubicBezTo>
                  <a:pt x="102" y="79"/>
                  <a:pt x="100" y="80"/>
                  <a:pt x="98" y="80"/>
                </a:cubicBezTo>
                <a:cubicBezTo>
                  <a:pt x="98" y="80"/>
                  <a:pt x="98" y="80"/>
                  <a:pt x="98" y="80"/>
                </a:cubicBezTo>
                <a:cubicBezTo>
                  <a:pt x="94" y="80"/>
                  <a:pt x="94" y="80"/>
                  <a:pt x="94" y="80"/>
                </a:cubicBezTo>
                <a:cubicBezTo>
                  <a:pt x="94" y="82"/>
                  <a:pt x="94" y="82"/>
                  <a:pt x="94" y="82"/>
                </a:cubicBezTo>
                <a:cubicBezTo>
                  <a:pt x="94" y="84"/>
                  <a:pt x="92" y="85"/>
                  <a:pt x="90" y="85"/>
                </a:cubicBezTo>
                <a:cubicBezTo>
                  <a:pt x="90" y="85"/>
                  <a:pt x="90" y="85"/>
                  <a:pt x="90" y="85"/>
                </a:cubicBezTo>
                <a:cubicBezTo>
                  <a:pt x="13" y="85"/>
                  <a:pt x="13" y="85"/>
                  <a:pt x="13" y="85"/>
                </a:cubicBezTo>
                <a:cubicBezTo>
                  <a:pt x="13" y="85"/>
                  <a:pt x="13" y="85"/>
                  <a:pt x="13" y="85"/>
                </a:cubicBezTo>
                <a:cubicBezTo>
                  <a:pt x="11" y="85"/>
                  <a:pt x="10" y="84"/>
                  <a:pt x="10" y="82"/>
                </a:cubicBezTo>
                <a:cubicBezTo>
                  <a:pt x="10" y="80"/>
                  <a:pt x="10" y="80"/>
                  <a:pt x="10" y="80"/>
                </a:cubicBezTo>
                <a:cubicBezTo>
                  <a:pt x="6" y="80"/>
                  <a:pt x="6" y="80"/>
                  <a:pt x="6" y="80"/>
                </a:cubicBezTo>
                <a:cubicBezTo>
                  <a:pt x="5" y="80"/>
                  <a:pt x="5" y="80"/>
                  <a:pt x="5" y="80"/>
                </a:cubicBezTo>
                <a:cubicBezTo>
                  <a:pt x="3" y="80"/>
                  <a:pt x="2" y="79"/>
                  <a:pt x="1" y="78"/>
                </a:cubicBezTo>
                <a:cubicBezTo>
                  <a:pt x="0" y="77"/>
                  <a:pt x="0" y="75"/>
                  <a:pt x="0" y="74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5"/>
                  <a:pt x="0" y="63"/>
                  <a:pt x="1" y="60"/>
                </a:cubicBezTo>
                <a:cubicBezTo>
                  <a:pt x="2" y="58"/>
                  <a:pt x="4" y="56"/>
                  <a:pt x="6" y="54"/>
                </a:cubicBezTo>
                <a:cubicBezTo>
                  <a:pt x="10" y="50"/>
                  <a:pt x="10" y="50"/>
                  <a:pt x="10" y="50"/>
                </a:cubicBezTo>
                <a:cubicBezTo>
                  <a:pt x="7" y="46"/>
                  <a:pt x="5" y="42"/>
                  <a:pt x="5" y="37"/>
                </a:cubicBezTo>
                <a:cubicBezTo>
                  <a:pt x="5" y="32"/>
                  <a:pt x="7" y="27"/>
                  <a:pt x="11" y="24"/>
                </a:cubicBezTo>
                <a:cubicBezTo>
                  <a:pt x="14" y="21"/>
                  <a:pt x="19" y="19"/>
                  <a:pt x="24" y="19"/>
                </a:cubicBezTo>
                <a:cubicBezTo>
                  <a:pt x="25" y="19"/>
                  <a:pt x="27" y="19"/>
                  <a:pt x="29" y="20"/>
                </a:cubicBezTo>
                <a:cubicBezTo>
                  <a:pt x="31" y="8"/>
                  <a:pt x="40" y="0"/>
                  <a:pt x="52" y="0"/>
                </a:cubicBezTo>
                <a:close/>
                <a:moveTo>
                  <a:pt x="62" y="78"/>
                </a:moveTo>
                <a:cubicBezTo>
                  <a:pt x="62" y="78"/>
                  <a:pt x="62" y="78"/>
                  <a:pt x="62" y="78"/>
                </a:cubicBezTo>
                <a:cubicBezTo>
                  <a:pt x="62" y="75"/>
                  <a:pt x="62" y="75"/>
                  <a:pt x="62" y="75"/>
                </a:cubicBezTo>
                <a:cubicBezTo>
                  <a:pt x="62" y="75"/>
                  <a:pt x="62" y="75"/>
                  <a:pt x="62" y="75"/>
                </a:cubicBezTo>
                <a:cubicBezTo>
                  <a:pt x="62" y="75"/>
                  <a:pt x="62" y="75"/>
                  <a:pt x="62" y="75"/>
                </a:cubicBezTo>
                <a:cubicBezTo>
                  <a:pt x="62" y="63"/>
                  <a:pt x="62" y="63"/>
                  <a:pt x="62" y="63"/>
                </a:cubicBezTo>
                <a:cubicBezTo>
                  <a:pt x="62" y="62"/>
                  <a:pt x="63" y="61"/>
                  <a:pt x="64" y="61"/>
                </a:cubicBezTo>
                <a:cubicBezTo>
                  <a:pt x="65" y="61"/>
                  <a:pt x="66" y="62"/>
                  <a:pt x="66" y="63"/>
                </a:cubicBezTo>
                <a:cubicBezTo>
                  <a:pt x="66" y="72"/>
                  <a:pt x="66" y="72"/>
                  <a:pt x="66" y="72"/>
                </a:cubicBezTo>
                <a:cubicBezTo>
                  <a:pt x="75" y="72"/>
                  <a:pt x="75" y="72"/>
                  <a:pt x="75" y="72"/>
                </a:cubicBezTo>
                <a:cubicBezTo>
                  <a:pt x="75" y="72"/>
                  <a:pt x="75" y="71"/>
                  <a:pt x="75" y="71"/>
                </a:cubicBezTo>
                <a:cubicBezTo>
                  <a:pt x="75" y="64"/>
                  <a:pt x="75" y="64"/>
                  <a:pt x="75" y="64"/>
                </a:cubicBezTo>
                <a:cubicBezTo>
                  <a:pt x="75" y="61"/>
                  <a:pt x="75" y="59"/>
                  <a:pt x="74" y="57"/>
                </a:cubicBezTo>
                <a:cubicBezTo>
                  <a:pt x="74" y="57"/>
                  <a:pt x="74" y="57"/>
                  <a:pt x="74" y="57"/>
                </a:cubicBezTo>
                <a:cubicBezTo>
                  <a:pt x="74" y="57"/>
                  <a:pt x="74" y="57"/>
                  <a:pt x="74" y="57"/>
                </a:cubicBezTo>
                <a:cubicBezTo>
                  <a:pt x="73" y="56"/>
                  <a:pt x="72" y="54"/>
                  <a:pt x="72" y="53"/>
                </a:cubicBezTo>
                <a:cubicBezTo>
                  <a:pt x="72" y="53"/>
                  <a:pt x="72" y="53"/>
                  <a:pt x="72" y="53"/>
                </a:cubicBezTo>
                <a:cubicBezTo>
                  <a:pt x="72" y="53"/>
                  <a:pt x="72" y="53"/>
                  <a:pt x="72" y="53"/>
                </a:cubicBezTo>
                <a:cubicBezTo>
                  <a:pt x="72" y="53"/>
                  <a:pt x="72" y="53"/>
                  <a:pt x="72" y="53"/>
                </a:cubicBezTo>
                <a:cubicBezTo>
                  <a:pt x="71" y="53"/>
                  <a:pt x="71" y="53"/>
                  <a:pt x="71" y="53"/>
                </a:cubicBezTo>
                <a:cubicBezTo>
                  <a:pt x="71" y="53"/>
                  <a:pt x="71" y="53"/>
                  <a:pt x="71" y="53"/>
                </a:cubicBezTo>
                <a:cubicBezTo>
                  <a:pt x="71" y="52"/>
                  <a:pt x="70" y="51"/>
                  <a:pt x="70" y="51"/>
                </a:cubicBezTo>
                <a:cubicBezTo>
                  <a:pt x="70" y="51"/>
                  <a:pt x="70" y="51"/>
                  <a:pt x="70" y="51"/>
                </a:cubicBezTo>
                <a:cubicBezTo>
                  <a:pt x="62" y="44"/>
                  <a:pt x="62" y="44"/>
                  <a:pt x="62" y="44"/>
                </a:cubicBezTo>
                <a:cubicBezTo>
                  <a:pt x="59" y="45"/>
                  <a:pt x="56" y="46"/>
                  <a:pt x="52" y="46"/>
                </a:cubicBezTo>
                <a:cubicBezTo>
                  <a:pt x="48" y="46"/>
                  <a:pt x="44" y="45"/>
                  <a:pt x="41" y="44"/>
                </a:cubicBezTo>
                <a:cubicBezTo>
                  <a:pt x="34" y="51"/>
                  <a:pt x="34" y="51"/>
                  <a:pt x="34" y="51"/>
                </a:cubicBezTo>
                <a:cubicBezTo>
                  <a:pt x="34" y="51"/>
                  <a:pt x="34" y="51"/>
                  <a:pt x="34" y="51"/>
                </a:cubicBezTo>
                <a:cubicBezTo>
                  <a:pt x="33" y="51"/>
                  <a:pt x="33" y="52"/>
                  <a:pt x="32" y="53"/>
                </a:cubicBezTo>
                <a:cubicBezTo>
                  <a:pt x="32" y="53"/>
                  <a:pt x="32" y="53"/>
                  <a:pt x="32" y="53"/>
                </a:cubicBezTo>
                <a:cubicBezTo>
                  <a:pt x="32" y="53"/>
                  <a:pt x="32" y="53"/>
                  <a:pt x="32" y="53"/>
                </a:cubicBezTo>
                <a:cubicBezTo>
                  <a:pt x="32" y="53"/>
                  <a:pt x="32" y="53"/>
                  <a:pt x="32" y="53"/>
                </a:cubicBezTo>
                <a:cubicBezTo>
                  <a:pt x="32" y="53"/>
                  <a:pt x="32" y="53"/>
                  <a:pt x="32" y="53"/>
                </a:cubicBezTo>
                <a:cubicBezTo>
                  <a:pt x="31" y="54"/>
                  <a:pt x="30" y="56"/>
                  <a:pt x="30" y="57"/>
                </a:cubicBezTo>
                <a:cubicBezTo>
                  <a:pt x="29" y="59"/>
                  <a:pt x="29" y="61"/>
                  <a:pt x="29" y="64"/>
                </a:cubicBezTo>
                <a:cubicBezTo>
                  <a:pt x="29" y="71"/>
                  <a:pt x="29" y="71"/>
                  <a:pt x="29" y="71"/>
                </a:cubicBezTo>
                <a:cubicBezTo>
                  <a:pt x="29" y="71"/>
                  <a:pt x="29" y="72"/>
                  <a:pt x="29" y="72"/>
                </a:cubicBezTo>
                <a:cubicBezTo>
                  <a:pt x="37" y="72"/>
                  <a:pt x="37" y="72"/>
                  <a:pt x="37" y="72"/>
                </a:cubicBezTo>
                <a:cubicBezTo>
                  <a:pt x="37" y="63"/>
                  <a:pt x="37" y="63"/>
                  <a:pt x="37" y="63"/>
                </a:cubicBezTo>
                <a:cubicBezTo>
                  <a:pt x="37" y="62"/>
                  <a:pt x="38" y="61"/>
                  <a:pt x="39" y="61"/>
                </a:cubicBezTo>
                <a:cubicBezTo>
                  <a:pt x="41" y="61"/>
                  <a:pt x="41" y="62"/>
                  <a:pt x="41" y="63"/>
                </a:cubicBezTo>
                <a:cubicBezTo>
                  <a:pt x="41" y="75"/>
                  <a:pt x="41" y="75"/>
                  <a:pt x="41" y="75"/>
                </a:cubicBezTo>
                <a:cubicBezTo>
                  <a:pt x="41" y="75"/>
                  <a:pt x="41" y="75"/>
                  <a:pt x="41" y="75"/>
                </a:cubicBezTo>
                <a:cubicBezTo>
                  <a:pt x="41" y="75"/>
                  <a:pt x="41" y="75"/>
                  <a:pt x="41" y="75"/>
                </a:cubicBezTo>
                <a:cubicBezTo>
                  <a:pt x="41" y="78"/>
                  <a:pt x="41" y="78"/>
                  <a:pt x="41" y="78"/>
                </a:cubicBezTo>
                <a:cubicBezTo>
                  <a:pt x="62" y="78"/>
                  <a:pt x="62" y="78"/>
                  <a:pt x="62" y="78"/>
                </a:cubicBezTo>
                <a:close/>
                <a:moveTo>
                  <a:pt x="52" y="40"/>
                </a:moveTo>
                <a:cubicBezTo>
                  <a:pt x="52" y="40"/>
                  <a:pt x="52" y="40"/>
                  <a:pt x="52" y="40"/>
                </a:cubicBezTo>
                <a:cubicBezTo>
                  <a:pt x="61" y="40"/>
                  <a:pt x="68" y="32"/>
                  <a:pt x="68" y="23"/>
                </a:cubicBezTo>
                <a:cubicBezTo>
                  <a:pt x="68" y="14"/>
                  <a:pt x="61" y="7"/>
                  <a:pt x="52" y="7"/>
                </a:cubicBezTo>
                <a:cubicBezTo>
                  <a:pt x="43" y="7"/>
                  <a:pt x="35" y="14"/>
                  <a:pt x="35" y="23"/>
                </a:cubicBezTo>
                <a:cubicBezTo>
                  <a:pt x="35" y="32"/>
                  <a:pt x="43" y="40"/>
                  <a:pt x="52" y="40"/>
                </a:cubicBezTo>
                <a:close/>
                <a:moveTo>
                  <a:pt x="17" y="78"/>
                </a:moveTo>
                <a:cubicBezTo>
                  <a:pt x="17" y="78"/>
                  <a:pt x="17" y="78"/>
                  <a:pt x="17" y="78"/>
                </a:cubicBezTo>
                <a:cubicBezTo>
                  <a:pt x="26" y="78"/>
                  <a:pt x="26" y="78"/>
                  <a:pt x="26" y="78"/>
                </a:cubicBezTo>
                <a:cubicBezTo>
                  <a:pt x="25" y="78"/>
                  <a:pt x="24" y="77"/>
                  <a:pt x="23" y="76"/>
                </a:cubicBezTo>
                <a:cubicBezTo>
                  <a:pt x="22" y="75"/>
                  <a:pt x="22" y="73"/>
                  <a:pt x="22" y="71"/>
                </a:cubicBezTo>
                <a:cubicBezTo>
                  <a:pt x="22" y="64"/>
                  <a:pt x="22" y="64"/>
                  <a:pt x="22" y="64"/>
                </a:cubicBezTo>
                <a:cubicBezTo>
                  <a:pt x="22" y="61"/>
                  <a:pt x="22" y="58"/>
                  <a:pt x="23" y="56"/>
                </a:cubicBezTo>
                <a:cubicBezTo>
                  <a:pt x="21" y="55"/>
                  <a:pt x="18" y="55"/>
                  <a:pt x="16" y="54"/>
                </a:cubicBezTo>
                <a:cubicBezTo>
                  <a:pt x="11" y="59"/>
                  <a:pt x="11" y="59"/>
                  <a:pt x="11" y="59"/>
                </a:cubicBezTo>
                <a:cubicBezTo>
                  <a:pt x="9" y="60"/>
                  <a:pt x="8" y="61"/>
                  <a:pt x="8" y="63"/>
                </a:cubicBezTo>
                <a:cubicBezTo>
                  <a:pt x="8" y="63"/>
                  <a:pt x="8" y="63"/>
                  <a:pt x="8" y="63"/>
                </a:cubicBezTo>
                <a:cubicBezTo>
                  <a:pt x="7" y="65"/>
                  <a:pt x="7" y="66"/>
                  <a:pt x="7" y="68"/>
                </a:cubicBezTo>
                <a:cubicBezTo>
                  <a:pt x="7" y="73"/>
                  <a:pt x="7" y="73"/>
                  <a:pt x="7" y="73"/>
                </a:cubicBezTo>
                <a:cubicBezTo>
                  <a:pt x="13" y="73"/>
                  <a:pt x="13" y="73"/>
                  <a:pt x="13" y="73"/>
                </a:cubicBezTo>
                <a:cubicBezTo>
                  <a:pt x="13" y="67"/>
                  <a:pt x="13" y="67"/>
                  <a:pt x="13" y="67"/>
                </a:cubicBezTo>
                <a:cubicBezTo>
                  <a:pt x="13" y="66"/>
                  <a:pt x="13" y="65"/>
                  <a:pt x="15" y="65"/>
                </a:cubicBezTo>
                <a:cubicBezTo>
                  <a:pt x="16" y="65"/>
                  <a:pt x="17" y="66"/>
                  <a:pt x="17" y="67"/>
                </a:cubicBezTo>
                <a:cubicBezTo>
                  <a:pt x="17" y="78"/>
                  <a:pt x="17" y="78"/>
                  <a:pt x="17" y="78"/>
                </a:cubicBezTo>
                <a:close/>
                <a:moveTo>
                  <a:pt x="29" y="27"/>
                </a:moveTo>
                <a:cubicBezTo>
                  <a:pt x="29" y="27"/>
                  <a:pt x="29" y="27"/>
                  <a:pt x="29" y="27"/>
                </a:cubicBezTo>
                <a:cubicBezTo>
                  <a:pt x="28" y="27"/>
                  <a:pt x="28" y="26"/>
                  <a:pt x="27" y="26"/>
                </a:cubicBezTo>
                <a:cubicBezTo>
                  <a:pt x="26" y="26"/>
                  <a:pt x="25" y="25"/>
                  <a:pt x="24" y="25"/>
                </a:cubicBezTo>
                <a:cubicBezTo>
                  <a:pt x="20" y="25"/>
                  <a:pt x="17" y="27"/>
                  <a:pt x="15" y="29"/>
                </a:cubicBezTo>
                <a:cubicBezTo>
                  <a:pt x="13" y="31"/>
                  <a:pt x="12" y="34"/>
                  <a:pt x="12" y="37"/>
                </a:cubicBezTo>
                <a:cubicBezTo>
                  <a:pt x="12" y="40"/>
                  <a:pt x="13" y="43"/>
                  <a:pt x="15" y="45"/>
                </a:cubicBezTo>
                <a:cubicBezTo>
                  <a:pt x="15" y="45"/>
                  <a:pt x="15" y="45"/>
                  <a:pt x="15" y="45"/>
                </a:cubicBezTo>
                <a:cubicBezTo>
                  <a:pt x="17" y="47"/>
                  <a:pt x="20" y="49"/>
                  <a:pt x="24" y="49"/>
                </a:cubicBezTo>
                <a:cubicBezTo>
                  <a:pt x="24" y="49"/>
                  <a:pt x="25" y="49"/>
                  <a:pt x="26" y="49"/>
                </a:cubicBezTo>
                <a:cubicBezTo>
                  <a:pt x="26" y="48"/>
                  <a:pt x="27" y="48"/>
                  <a:pt x="27" y="48"/>
                </a:cubicBezTo>
                <a:cubicBezTo>
                  <a:pt x="28" y="47"/>
                  <a:pt x="29" y="47"/>
                  <a:pt x="29" y="46"/>
                </a:cubicBezTo>
                <a:cubicBezTo>
                  <a:pt x="36" y="40"/>
                  <a:pt x="36" y="40"/>
                  <a:pt x="36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39"/>
                  <a:pt x="36" y="39"/>
                  <a:pt x="36" y="39"/>
                </a:cubicBezTo>
                <a:cubicBezTo>
                  <a:pt x="35" y="39"/>
                  <a:pt x="35" y="39"/>
                  <a:pt x="35" y="39"/>
                </a:cubicBezTo>
                <a:cubicBezTo>
                  <a:pt x="32" y="36"/>
                  <a:pt x="30" y="33"/>
                  <a:pt x="29" y="28"/>
                </a:cubicBezTo>
                <a:cubicBezTo>
                  <a:pt x="29" y="28"/>
                  <a:pt x="29" y="28"/>
                  <a:pt x="29" y="27"/>
                </a:cubicBezTo>
                <a:cubicBezTo>
                  <a:pt x="29" y="27"/>
                  <a:pt x="29" y="27"/>
                  <a:pt x="29" y="27"/>
                </a:cubicBezTo>
                <a:cubicBezTo>
                  <a:pt x="29" y="27"/>
                  <a:pt x="29" y="27"/>
                  <a:pt x="29" y="27"/>
                </a:cubicBezTo>
                <a:cubicBezTo>
                  <a:pt x="29" y="27"/>
                  <a:pt x="29" y="27"/>
                  <a:pt x="29" y="27"/>
                </a:cubicBezTo>
                <a:close/>
                <a:moveTo>
                  <a:pt x="87" y="78"/>
                </a:moveTo>
                <a:cubicBezTo>
                  <a:pt x="87" y="78"/>
                  <a:pt x="87" y="78"/>
                  <a:pt x="87" y="78"/>
                </a:cubicBezTo>
                <a:cubicBezTo>
                  <a:pt x="87" y="67"/>
                  <a:pt x="87" y="67"/>
                  <a:pt x="87" y="67"/>
                </a:cubicBezTo>
                <a:cubicBezTo>
                  <a:pt x="87" y="66"/>
                  <a:pt x="88" y="65"/>
                  <a:pt x="89" y="65"/>
                </a:cubicBezTo>
                <a:cubicBezTo>
                  <a:pt x="90" y="65"/>
                  <a:pt x="91" y="66"/>
                  <a:pt x="91" y="67"/>
                </a:cubicBezTo>
                <a:cubicBezTo>
                  <a:pt x="91" y="73"/>
                  <a:pt x="91" y="73"/>
                  <a:pt x="91" y="73"/>
                </a:cubicBezTo>
                <a:cubicBezTo>
                  <a:pt x="97" y="73"/>
                  <a:pt x="97" y="73"/>
                  <a:pt x="97" y="73"/>
                </a:cubicBezTo>
                <a:cubicBezTo>
                  <a:pt x="97" y="68"/>
                  <a:pt x="97" y="68"/>
                  <a:pt x="97" y="68"/>
                </a:cubicBezTo>
                <a:cubicBezTo>
                  <a:pt x="97" y="66"/>
                  <a:pt x="97" y="65"/>
                  <a:pt x="96" y="63"/>
                </a:cubicBezTo>
                <a:cubicBezTo>
                  <a:pt x="96" y="63"/>
                  <a:pt x="96" y="63"/>
                  <a:pt x="96" y="63"/>
                </a:cubicBezTo>
                <a:cubicBezTo>
                  <a:pt x="96" y="63"/>
                  <a:pt x="96" y="63"/>
                  <a:pt x="96" y="63"/>
                </a:cubicBezTo>
                <a:cubicBezTo>
                  <a:pt x="95" y="61"/>
                  <a:pt x="94" y="60"/>
                  <a:pt x="93" y="59"/>
                </a:cubicBezTo>
                <a:cubicBezTo>
                  <a:pt x="88" y="54"/>
                  <a:pt x="88" y="54"/>
                  <a:pt x="88" y="54"/>
                </a:cubicBezTo>
                <a:cubicBezTo>
                  <a:pt x="86" y="55"/>
                  <a:pt x="83" y="55"/>
                  <a:pt x="80" y="56"/>
                </a:cubicBezTo>
                <a:cubicBezTo>
                  <a:pt x="81" y="58"/>
                  <a:pt x="82" y="61"/>
                  <a:pt x="82" y="64"/>
                </a:cubicBezTo>
                <a:cubicBezTo>
                  <a:pt x="82" y="71"/>
                  <a:pt x="82" y="71"/>
                  <a:pt x="82" y="71"/>
                </a:cubicBezTo>
                <a:cubicBezTo>
                  <a:pt x="82" y="73"/>
                  <a:pt x="81" y="75"/>
                  <a:pt x="80" y="76"/>
                </a:cubicBezTo>
                <a:cubicBezTo>
                  <a:pt x="80" y="77"/>
                  <a:pt x="79" y="78"/>
                  <a:pt x="77" y="78"/>
                </a:cubicBezTo>
                <a:cubicBezTo>
                  <a:pt x="87" y="78"/>
                  <a:pt x="87" y="78"/>
                  <a:pt x="87" y="78"/>
                </a:cubicBezTo>
                <a:close/>
                <a:moveTo>
                  <a:pt x="75" y="27"/>
                </a:moveTo>
                <a:cubicBezTo>
                  <a:pt x="75" y="27"/>
                  <a:pt x="75" y="27"/>
                  <a:pt x="75" y="27"/>
                </a:cubicBezTo>
                <a:cubicBezTo>
                  <a:pt x="75" y="27"/>
                  <a:pt x="75" y="27"/>
                  <a:pt x="75" y="27"/>
                </a:cubicBezTo>
                <a:cubicBezTo>
                  <a:pt x="75" y="27"/>
                  <a:pt x="75" y="27"/>
                  <a:pt x="75" y="27"/>
                </a:cubicBezTo>
                <a:cubicBezTo>
                  <a:pt x="75" y="27"/>
                  <a:pt x="75" y="27"/>
                  <a:pt x="75" y="27"/>
                </a:cubicBezTo>
                <a:cubicBezTo>
                  <a:pt x="75" y="27"/>
                  <a:pt x="75" y="27"/>
                  <a:pt x="75" y="27"/>
                </a:cubicBezTo>
                <a:cubicBezTo>
                  <a:pt x="74" y="32"/>
                  <a:pt x="71" y="36"/>
                  <a:pt x="68" y="39"/>
                </a:cubicBezTo>
                <a:cubicBezTo>
                  <a:pt x="68" y="39"/>
                  <a:pt x="68" y="39"/>
                  <a:pt x="68" y="39"/>
                </a:cubicBezTo>
                <a:cubicBezTo>
                  <a:pt x="68" y="39"/>
                  <a:pt x="68" y="39"/>
                  <a:pt x="68" y="39"/>
                </a:cubicBezTo>
                <a:cubicBezTo>
                  <a:pt x="68" y="40"/>
                  <a:pt x="68" y="40"/>
                  <a:pt x="68" y="40"/>
                </a:cubicBezTo>
                <a:cubicBezTo>
                  <a:pt x="74" y="46"/>
                  <a:pt x="74" y="46"/>
                  <a:pt x="74" y="46"/>
                </a:cubicBezTo>
                <a:cubicBezTo>
                  <a:pt x="74" y="46"/>
                  <a:pt x="74" y="46"/>
                  <a:pt x="74" y="46"/>
                </a:cubicBezTo>
                <a:cubicBezTo>
                  <a:pt x="75" y="47"/>
                  <a:pt x="76" y="47"/>
                  <a:pt x="76" y="48"/>
                </a:cubicBezTo>
                <a:cubicBezTo>
                  <a:pt x="77" y="48"/>
                  <a:pt x="77" y="48"/>
                  <a:pt x="78" y="49"/>
                </a:cubicBezTo>
                <a:cubicBezTo>
                  <a:pt x="78" y="49"/>
                  <a:pt x="78" y="49"/>
                  <a:pt x="78" y="49"/>
                </a:cubicBezTo>
                <a:cubicBezTo>
                  <a:pt x="78" y="49"/>
                  <a:pt x="78" y="49"/>
                  <a:pt x="78" y="49"/>
                </a:cubicBezTo>
                <a:cubicBezTo>
                  <a:pt x="78" y="49"/>
                  <a:pt x="79" y="49"/>
                  <a:pt x="80" y="49"/>
                </a:cubicBezTo>
                <a:cubicBezTo>
                  <a:pt x="83" y="49"/>
                  <a:pt x="86" y="47"/>
                  <a:pt x="88" y="45"/>
                </a:cubicBezTo>
                <a:cubicBezTo>
                  <a:pt x="90" y="43"/>
                  <a:pt x="92" y="40"/>
                  <a:pt x="92" y="37"/>
                </a:cubicBezTo>
                <a:cubicBezTo>
                  <a:pt x="92" y="34"/>
                  <a:pt x="90" y="31"/>
                  <a:pt x="88" y="29"/>
                </a:cubicBezTo>
                <a:cubicBezTo>
                  <a:pt x="86" y="27"/>
                  <a:pt x="83" y="25"/>
                  <a:pt x="80" y="25"/>
                </a:cubicBezTo>
                <a:cubicBezTo>
                  <a:pt x="79" y="25"/>
                  <a:pt x="78" y="26"/>
                  <a:pt x="77" y="26"/>
                </a:cubicBezTo>
                <a:cubicBezTo>
                  <a:pt x="76" y="26"/>
                  <a:pt x="75" y="27"/>
                  <a:pt x="75" y="27"/>
                </a:cubicBezTo>
                <a:close/>
              </a:path>
            </a:pathLst>
          </a:custGeom>
          <a:solidFill>
            <a:srgbClr val="FE8F0E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方正黑体简体" panose="02010601030101010101" pitchFamily="2" charset="-122"/>
            </a:endParaRPr>
          </a:p>
        </p:txBody>
      </p:sp>
      <p:sp>
        <p:nvSpPr>
          <p:cNvPr id="64" name="Freeform 20"/>
          <p:cNvSpPr>
            <a:spLocks noEditPoints="1"/>
          </p:cNvSpPr>
          <p:nvPr/>
        </p:nvSpPr>
        <p:spPr bwMode="auto">
          <a:xfrm>
            <a:off x="2480252" y="1564144"/>
            <a:ext cx="332299" cy="373949"/>
          </a:xfrm>
          <a:custGeom>
            <a:avLst/>
            <a:gdLst>
              <a:gd name="T0" fmla="*/ 73 w 88"/>
              <a:gd name="T1" fmla="*/ 22 h 99"/>
              <a:gd name="T2" fmla="*/ 81 w 88"/>
              <a:gd name="T3" fmla="*/ 18 h 99"/>
              <a:gd name="T4" fmla="*/ 77 w 88"/>
              <a:gd name="T5" fmla="*/ 27 h 99"/>
              <a:gd name="T6" fmla="*/ 75 w 88"/>
              <a:gd name="T7" fmla="*/ 86 h 99"/>
              <a:gd name="T8" fmla="*/ 44 w 88"/>
              <a:gd name="T9" fmla="*/ 99 h 99"/>
              <a:gd name="T10" fmla="*/ 13 w 88"/>
              <a:gd name="T11" fmla="*/ 86 h 99"/>
              <a:gd name="T12" fmla="*/ 13 w 88"/>
              <a:gd name="T13" fmla="*/ 24 h 99"/>
              <a:gd name="T14" fmla="*/ 13 w 88"/>
              <a:gd name="T15" fmla="*/ 24 h 99"/>
              <a:gd name="T16" fmla="*/ 41 w 88"/>
              <a:gd name="T17" fmla="*/ 6 h 99"/>
              <a:gd name="T18" fmla="*/ 34 w 88"/>
              <a:gd name="T19" fmla="*/ 3 h 99"/>
              <a:gd name="T20" fmla="*/ 51 w 88"/>
              <a:gd name="T21" fmla="*/ 0 h 99"/>
              <a:gd name="T22" fmla="*/ 51 w 88"/>
              <a:gd name="T23" fmla="*/ 6 h 99"/>
              <a:gd name="T24" fmla="*/ 48 w 88"/>
              <a:gd name="T25" fmla="*/ 12 h 99"/>
              <a:gd name="T26" fmla="*/ 56 w 88"/>
              <a:gd name="T27" fmla="*/ 57 h 99"/>
              <a:gd name="T28" fmla="*/ 60 w 88"/>
              <a:gd name="T29" fmla="*/ 31 h 99"/>
              <a:gd name="T30" fmla="*/ 37 w 88"/>
              <a:gd name="T31" fmla="*/ 46 h 99"/>
              <a:gd name="T32" fmla="*/ 36 w 88"/>
              <a:gd name="T33" fmla="*/ 47 h 99"/>
              <a:gd name="T34" fmla="*/ 33 w 88"/>
              <a:gd name="T35" fmla="*/ 56 h 99"/>
              <a:gd name="T36" fmla="*/ 33 w 88"/>
              <a:gd name="T37" fmla="*/ 58 h 99"/>
              <a:gd name="T38" fmla="*/ 34 w 88"/>
              <a:gd name="T39" fmla="*/ 60 h 99"/>
              <a:gd name="T40" fmla="*/ 39 w 88"/>
              <a:gd name="T41" fmla="*/ 65 h 99"/>
              <a:gd name="T42" fmla="*/ 41 w 88"/>
              <a:gd name="T43" fmla="*/ 66 h 99"/>
              <a:gd name="T44" fmla="*/ 43 w 88"/>
              <a:gd name="T45" fmla="*/ 67 h 99"/>
              <a:gd name="T46" fmla="*/ 44 w 88"/>
              <a:gd name="T47" fmla="*/ 67 h 99"/>
              <a:gd name="T48" fmla="*/ 45 w 88"/>
              <a:gd name="T49" fmla="*/ 67 h 99"/>
              <a:gd name="T50" fmla="*/ 47 w 88"/>
              <a:gd name="T51" fmla="*/ 66 h 99"/>
              <a:gd name="T52" fmla="*/ 54 w 88"/>
              <a:gd name="T53" fmla="*/ 61 h 99"/>
              <a:gd name="T54" fmla="*/ 56 w 88"/>
              <a:gd name="T55" fmla="*/ 57 h 99"/>
              <a:gd name="T56" fmla="*/ 48 w 88"/>
              <a:gd name="T57" fmla="*/ 49 h 99"/>
              <a:gd name="T58" fmla="*/ 40 w 88"/>
              <a:gd name="T59" fmla="*/ 62 h 99"/>
              <a:gd name="T60" fmla="*/ 48 w 88"/>
              <a:gd name="T61" fmla="*/ 49 h 99"/>
              <a:gd name="T62" fmla="*/ 46 w 88"/>
              <a:gd name="T63" fmla="*/ 52 h 99"/>
              <a:gd name="T64" fmla="*/ 43 w 88"/>
              <a:gd name="T65" fmla="*/ 58 h 99"/>
              <a:gd name="T66" fmla="*/ 46 w 88"/>
              <a:gd name="T67" fmla="*/ 52 h 99"/>
              <a:gd name="T68" fmla="*/ 64 w 88"/>
              <a:gd name="T69" fmla="*/ 32 h 99"/>
              <a:gd name="T70" fmla="*/ 58 w 88"/>
              <a:gd name="T71" fmla="*/ 61 h 99"/>
              <a:gd name="T72" fmla="*/ 45 w 88"/>
              <a:gd name="T73" fmla="*/ 71 h 99"/>
              <a:gd name="T74" fmla="*/ 44 w 88"/>
              <a:gd name="T75" fmla="*/ 71 h 99"/>
              <a:gd name="T76" fmla="*/ 42 w 88"/>
              <a:gd name="T77" fmla="*/ 71 h 99"/>
              <a:gd name="T78" fmla="*/ 39 w 88"/>
              <a:gd name="T79" fmla="*/ 70 h 99"/>
              <a:gd name="T80" fmla="*/ 29 w 88"/>
              <a:gd name="T81" fmla="*/ 59 h 99"/>
              <a:gd name="T82" fmla="*/ 29 w 88"/>
              <a:gd name="T83" fmla="*/ 56 h 99"/>
              <a:gd name="T84" fmla="*/ 33 w 88"/>
              <a:gd name="T85" fmla="*/ 45 h 99"/>
              <a:gd name="T86" fmla="*/ 34 w 88"/>
              <a:gd name="T87" fmla="*/ 44 h 99"/>
              <a:gd name="T88" fmla="*/ 35 w 88"/>
              <a:gd name="T89" fmla="*/ 43 h 99"/>
              <a:gd name="T90" fmla="*/ 55 w 88"/>
              <a:gd name="T91" fmla="*/ 26 h 99"/>
              <a:gd name="T92" fmla="*/ 60 w 88"/>
              <a:gd name="T93" fmla="*/ 26 h 99"/>
              <a:gd name="T94" fmla="*/ 61 w 88"/>
              <a:gd name="T95" fmla="*/ 26 h 99"/>
              <a:gd name="T96" fmla="*/ 62 w 88"/>
              <a:gd name="T97" fmla="*/ 27 h 99"/>
              <a:gd name="T98" fmla="*/ 64 w 88"/>
              <a:gd name="T99" fmla="*/ 32 h 99"/>
              <a:gd name="T100" fmla="*/ 70 w 88"/>
              <a:gd name="T101" fmla="*/ 29 h 99"/>
              <a:gd name="T102" fmla="*/ 18 w 88"/>
              <a:gd name="T103" fmla="*/ 29 h 99"/>
              <a:gd name="T104" fmla="*/ 18 w 88"/>
              <a:gd name="T105" fmla="*/ 81 h 99"/>
              <a:gd name="T106" fmla="*/ 70 w 88"/>
              <a:gd name="T107" fmla="*/ 82 h 99"/>
              <a:gd name="T108" fmla="*/ 81 w 88"/>
              <a:gd name="T109" fmla="*/ 55 h 99"/>
              <a:gd name="T110" fmla="*/ 70 w 88"/>
              <a:gd name="T111" fmla="*/ 2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88" h="99">
                <a:moveTo>
                  <a:pt x="48" y="12"/>
                </a:moveTo>
                <a:cubicBezTo>
                  <a:pt x="57" y="12"/>
                  <a:pt x="66" y="16"/>
                  <a:pt x="73" y="22"/>
                </a:cubicBezTo>
                <a:cubicBezTo>
                  <a:pt x="76" y="18"/>
                  <a:pt x="76" y="18"/>
                  <a:pt x="76" y="18"/>
                </a:cubicBezTo>
                <a:cubicBezTo>
                  <a:pt x="78" y="17"/>
                  <a:pt x="80" y="17"/>
                  <a:pt x="81" y="18"/>
                </a:cubicBezTo>
                <a:cubicBezTo>
                  <a:pt x="83" y="20"/>
                  <a:pt x="83" y="22"/>
                  <a:pt x="81" y="23"/>
                </a:cubicBezTo>
                <a:cubicBezTo>
                  <a:pt x="77" y="27"/>
                  <a:pt x="77" y="27"/>
                  <a:pt x="77" y="27"/>
                </a:cubicBezTo>
                <a:cubicBezTo>
                  <a:pt x="84" y="34"/>
                  <a:pt x="88" y="44"/>
                  <a:pt x="88" y="55"/>
                </a:cubicBezTo>
                <a:cubicBezTo>
                  <a:pt x="88" y="67"/>
                  <a:pt x="83" y="78"/>
                  <a:pt x="75" y="86"/>
                </a:cubicBezTo>
                <a:cubicBezTo>
                  <a:pt x="75" y="86"/>
                  <a:pt x="75" y="86"/>
                  <a:pt x="75" y="86"/>
                </a:cubicBezTo>
                <a:cubicBezTo>
                  <a:pt x="67" y="94"/>
                  <a:pt x="56" y="99"/>
                  <a:pt x="44" y="99"/>
                </a:cubicBezTo>
                <a:cubicBezTo>
                  <a:pt x="32" y="99"/>
                  <a:pt x="21" y="94"/>
                  <a:pt x="13" y="86"/>
                </a:cubicBezTo>
                <a:cubicBezTo>
                  <a:pt x="13" y="86"/>
                  <a:pt x="13" y="86"/>
                  <a:pt x="13" y="86"/>
                </a:cubicBezTo>
                <a:cubicBezTo>
                  <a:pt x="5" y="78"/>
                  <a:pt x="0" y="67"/>
                  <a:pt x="0" y="55"/>
                </a:cubicBezTo>
                <a:cubicBezTo>
                  <a:pt x="0" y="43"/>
                  <a:pt x="5" y="32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20" y="17"/>
                  <a:pt x="30" y="12"/>
                  <a:pt x="41" y="12"/>
                </a:cubicBezTo>
                <a:cubicBezTo>
                  <a:pt x="41" y="6"/>
                  <a:pt x="41" y="6"/>
                  <a:pt x="41" y="6"/>
                </a:cubicBezTo>
                <a:cubicBezTo>
                  <a:pt x="37" y="6"/>
                  <a:pt x="37" y="6"/>
                  <a:pt x="37" y="6"/>
                </a:cubicBezTo>
                <a:cubicBezTo>
                  <a:pt x="35" y="6"/>
                  <a:pt x="34" y="5"/>
                  <a:pt x="34" y="3"/>
                </a:cubicBezTo>
                <a:cubicBezTo>
                  <a:pt x="34" y="1"/>
                  <a:pt x="35" y="0"/>
                  <a:pt x="37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3" y="0"/>
                  <a:pt x="55" y="1"/>
                  <a:pt x="55" y="3"/>
                </a:cubicBezTo>
                <a:cubicBezTo>
                  <a:pt x="55" y="5"/>
                  <a:pt x="53" y="6"/>
                  <a:pt x="51" y="6"/>
                </a:cubicBezTo>
                <a:cubicBezTo>
                  <a:pt x="48" y="6"/>
                  <a:pt x="48" y="6"/>
                  <a:pt x="48" y="6"/>
                </a:cubicBezTo>
                <a:cubicBezTo>
                  <a:pt x="48" y="12"/>
                  <a:pt x="48" y="12"/>
                  <a:pt x="48" y="12"/>
                </a:cubicBezTo>
                <a:close/>
                <a:moveTo>
                  <a:pt x="56" y="57"/>
                </a:moveTo>
                <a:cubicBezTo>
                  <a:pt x="56" y="57"/>
                  <a:pt x="56" y="57"/>
                  <a:pt x="56" y="57"/>
                </a:cubicBezTo>
                <a:cubicBezTo>
                  <a:pt x="56" y="56"/>
                  <a:pt x="56" y="56"/>
                  <a:pt x="56" y="56"/>
                </a:cubicBezTo>
                <a:cubicBezTo>
                  <a:pt x="60" y="31"/>
                  <a:pt x="60" y="31"/>
                  <a:pt x="60" y="31"/>
                </a:cubicBezTo>
                <a:cubicBezTo>
                  <a:pt x="60" y="30"/>
                  <a:pt x="58" y="29"/>
                  <a:pt x="57" y="30"/>
                </a:cubicBezTo>
                <a:cubicBezTo>
                  <a:pt x="37" y="46"/>
                  <a:pt x="37" y="46"/>
                  <a:pt x="37" y="46"/>
                </a:cubicBezTo>
                <a:cubicBezTo>
                  <a:pt x="37" y="46"/>
                  <a:pt x="37" y="46"/>
                  <a:pt x="37" y="46"/>
                </a:cubicBezTo>
                <a:cubicBezTo>
                  <a:pt x="37" y="46"/>
                  <a:pt x="37" y="47"/>
                  <a:pt x="36" y="47"/>
                </a:cubicBezTo>
                <a:cubicBezTo>
                  <a:pt x="36" y="47"/>
                  <a:pt x="36" y="47"/>
                  <a:pt x="36" y="47"/>
                </a:cubicBezTo>
                <a:cubicBezTo>
                  <a:pt x="34" y="49"/>
                  <a:pt x="33" y="53"/>
                  <a:pt x="33" y="56"/>
                </a:cubicBezTo>
                <a:cubicBezTo>
                  <a:pt x="33" y="56"/>
                  <a:pt x="33" y="57"/>
                  <a:pt x="33" y="57"/>
                </a:cubicBezTo>
                <a:cubicBezTo>
                  <a:pt x="33" y="57"/>
                  <a:pt x="33" y="58"/>
                  <a:pt x="33" y="58"/>
                </a:cubicBezTo>
                <a:cubicBezTo>
                  <a:pt x="33" y="59"/>
                  <a:pt x="33" y="59"/>
                  <a:pt x="33" y="59"/>
                </a:cubicBezTo>
                <a:cubicBezTo>
                  <a:pt x="34" y="59"/>
                  <a:pt x="34" y="60"/>
                  <a:pt x="34" y="60"/>
                </a:cubicBezTo>
                <a:cubicBezTo>
                  <a:pt x="34" y="60"/>
                  <a:pt x="34" y="61"/>
                  <a:pt x="34" y="61"/>
                </a:cubicBezTo>
                <a:cubicBezTo>
                  <a:pt x="35" y="63"/>
                  <a:pt x="37" y="64"/>
                  <a:pt x="39" y="65"/>
                </a:cubicBezTo>
                <a:cubicBezTo>
                  <a:pt x="39" y="65"/>
                  <a:pt x="39" y="65"/>
                  <a:pt x="40" y="66"/>
                </a:cubicBezTo>
                <a:cubicBezTo>
                  <a:pt x="40" y="66"/>
                  <a:pt x="40" y="66"/>
                  <a:pt x="41" y="66"/>
                </a:cubicBezTo>
                <a:cubicBezTo>
                  <a:pt x="41" y="66"/>
                  <a:pt x="41" y="66"/>
                  <a:pt x="42" y="66"/>
                </a:cubicBezTo>
                <a:cubicBezTo>
                  <a:pt x="42" y="66"/>
                  <a:pt x="42" y="66"/>
                  <a:pt x="43" y="67"/>
                </a:cubicBezTo>
                <a:cubicBezTo>
                  <a:pt x="43" y="67"/>
                  <a:pt x="43" y="67"/>
                  <a:pt x="43" y="67"/>
                </a:cubicBezTo>
                <a:cubicBezTo>
                  <a:pt x="43" y="67"/>
                  <a:pt x="44" y="67"/>
                  <a:pt x="44" y="67"/>
                </a:cubicBezTo>
                <a:cubicBezTo>
                  <a:pt x="44" y="67"/>
                  <a:pt x="44" y="67"/>
                  <a:pt x="44" y="67"/>
                </a:cubicBezTo>
                <a:cubicBezTo>
                  <a:pt x="44" y="67"/>
                  <a:pt x="45" y="67"/>
                  <a:pt x="45" y="67"/>
                </a:cubicBezTo>
                <a:cubicBezTo>
                  <a:pt x="45" y="67"/>
                  <a:pt x="46" y="67"/>
                  <a:pt x="46" y="66"/>
                </a:cubicBezTo>
                <a:cubicBezTo>
                  <a:pt x="46" y="66"/>
                  <a:pt x="47" y="66"/>
                  <a:pt x="47" y="66"/>
                </a:cubicBezTo>
                <a:cubicBezTo>
                  <a:pt x="50" y="66"/>
                  <a:pt x="52" y="64"/>
                  <a:pt x="53" y="62"/>
                </a:cubicBezTo>
                <a:cubicBezTo>
                  <a:pt x="54" y="62"/>
                  <a:pt x="54" y="61"/>
                  <a:pt x="54" y="61"/>
                </a:cubicBezTo>
                <a:cubicBezTo>
                  <a:pt x="55" y="60"/>
                  <a:pt x="55" y="58"/>
                  <a:pt x="56" y="57"/>
                </a:cubicBezTo>
                <a:cubicBezTo>
                  <a:pt x="56" y="57"/>
                  <a:pt x="56" y="57"/>
                  <a:pt x="56" y="57"/>
                </a:cubicBezTo>
                <a:close/>
                <a:moveTo>
                  <a:pt x="48" y="49"/>
                </a:moveTo>
                <a:cubicBezTo>
                  <a:pt x="48" y="49"/>
                  <a:pt x="48" y="49"/>
                  <a:pt x="48" y="49"/>
                </a:cubicBezTo>
                <a:cubicBezTo>
                  <a:pt x="51" y="51"/>
                  <a:pt x="53" y="55"/>
                  <a:pt x="51" y="59"/>
                </a:cubicBezTo>
                <a:cubicBezTo>
                  <a:pt x="49" y="62"/>
                  <a:pt x="44" y="64"/>
                  <a:pt x="40" y="62"/>
                </a:cubicBezTo>
                <a:cubicBezTo>
                  <a:pt x="37" y="60"/>
                  <a:pt x="36" y="55"/>
                  <a:pt x="38" y="51"/>
                </a:cubicBezTo>
                <a:cubicBezTo>
                  <a:pt x="40" y="48"/>
                  <a:pt x="44" y="47"/>
                  <a:pt x="48" y="49"/>
                </a:cubicBezTo>
                <a:close/>
                <a:moveTo>
                  <a:pt x="46" y="52"/>
                </a:moveTo>
                <a:cubicBezTo>
                  <a:pt x="46" y="52"/>
                  <a:pt x="46" y="52"/>
                  <a:pt x="46" y="52"/>
                </a:cubicBezTo>
                <a:cubicBezTo>
                  <a:pt x="44" y="51"/>
                  <a:pt x="42" y="52"/>
                  <a:pt x="41" y="53"/>
                </a:cubicBezTo>
                <a:cubicBezTo>
                  <a:pt x="40" y="55"/>
                  <a:pt x="41" y="57"/>
                  <a:pt x="43" y="58"/>
                </a:cubicBezTo>
                <a:cubicBezTo>
                  <a:pt x="44" y="59"/>
                  <a:pt x="46" y="58"/>
                  <a:pt x="47" y="57"/>
                </a:cubicBezTo>
                <a:cubicBezTo>
                  <a:pt x="48" y="55"/>
                  <a:pt x="47" y="53"/>
                  <a:pt x="46" y="52"/>
                </a:cubicBezTo>
                <a:close/>
                <a:moveTo>
                  <a:pt x="64" y="32"/>
                </a:moveTo>
                <a:cubicBezTo>
                  <a:pt x="64" y="32"/>
                  <a:pt x="64" y="32"/>
                  <a:pt x="64" y="32"/>
                </a:cubicBezTo>
                <a:cubicBezTo>
                  <a:pt x="60" y="57"/>
                  <a:pt x="60" y="57"/>
                  <a:pt x="60" y="57"/>
                </a:cubicBezTo>
                <a:cubicBezTo>
                  <a:pt x="59" y="59"/>
                  <a:pt x="59" y="60"/>
                  <a:pt x="58" y="61"/>
                </a:cubicBezTo>
                <a:cubicBezTo>
                  <a:pt x="56" y="66"/>
                  <a:pt x="52" y="70"/>
                  <a:pt x="47" y="70"/>
                </a:cubicBezTo>
                <a:cubicBezTo>
                  <a:pt x="46" y="71"/>
                  <a:pt x="46" y="71"/>
                  <a:pt x="45" y="71"/>
                </a:cubicBezTo>
                <a:cubicBezTo>
                  <a:pt x="45" y="71"/>
                  <a:pt x="44" y="71"/>
                  <a:pt x="44" y="71"/>
                </a:cubicBezTo>
                <a:cubicBezTo>
                  <a:pt x="44" y="71"/>
                  <a:pt x="44" y="71"/>
                  <a:pt x="44" y="71"/>
                </a:cubicBezTo>
                <a:cubicBezTo>
                  <a:pt x="43" y="71"/>
                  <a:pt x="43" y="71"/>
                  <a:pt x="42" y="71"/>
                </a:cubicBezTo>
                <a:cubicBezTo>
                  <a:pt x="42" y="71"/>
                  <a:pt x="42" y="71"/>
                  <a:pt x="42" y="71"/>
                </a:cubicBezTo>
                <a:cubicBezTo>
                  <a:pt x="42" y="71"/>
                  <a:pt x="41" y="70"/>
                  <a:pt x="41" y="70"/>
                </a:cubicBezTo>
                <a:cubicBezTo>
                  <a:pt x="40" y="70"/>
                  <a:pt x="40" y="70"/>
                  <a:pt x="39" y="70"/>
                </a:cubicBezTo>
                <a:cubicBezTo>
                  <a:pt x="35" y="68"/>
                  <a:pt x="31" y="65"/>
                  <a:pt x="30" y="61"/>
                </a:cubicBezTo>
                <a:cubicBezTo>
                  <a:pt x="30" y="60"/>
                  <a:pt x="29" y="60"/>
                  <a:pt x="29" y="59"/>
                </a:cubicBezTo>
                <a:cubicBezTo>
                  <a:pt x="29" y="59"/>
                  <a:pt x="29" y="58"/>
                  <a:pt x="29" y="58"/>
                </a:cubicBezTo>
                <a:cubicBezTo>
                  <a:pt x="29" y="57"/>
                  <a:pt x="29" y="57"/>
                  <a:pt x="29" y="56"/>
                </a:cubicBezTo>
                <a:cubicBezTo>
                  <a:pt x="28" y="53"/>
                  <a:pt x="30" y="49"/>
                  <a:pt x="32" y="46"/>
                </a:cubicBezTo>
                <a:cubicBezTo>
                  <a:pt x="32" y="46"/>
                  <a:pt x="32" y="45"/>
                  <a:pt x="33" y="45"/>
                </a:cubicBezTo>
                <a:cubicBezTo>
                  <a:pt x="33" y="45"/>
                  <a:pt x="33" y="44"/>
                  <a:pt x="34" y="44"/>
                </a:cubicBezTo>
                <a:cubicBezTo>
                  <a:pt x="34" y="44"/>
                  <a:pt x="34" y="44"/>
                  <a:pt x="34" y="44"/>
                </a:cubicBezTo>
                <a:cubicBezTo>
                  <a:pt x="34" y="43"/>
                  <a:pt x="34" y="43"/>
                  <a:pt x="3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27"/>
                  <a:pt x="55" y="27"/>
                  <a:pt x="55" y="26"/>
                </a:cubicBezTo>
                <a:cubicBezTo>
                  <a:pt x="56" y="26"/>
                  <a:pt x="56" y="26"/>
                  <a:pt x="56" y="26"/>
                </a:cubicBezTo>
                <a:cubicBezTo>
                  <a:pt x="57" y="25"/>
                  <a:pt x="58" y="25"/>
                  <a:pt x="60" y="26"/>
                </a:cubicBezTo>
                <a:cubicBezTo>
                  <a:pt x="60" y="26"/>
                  <a:pt x="60" y="26"/>
                  <a:pt x="60" y="26"/>
                </a:cubicBezTo>
                <a:cubicBezTo>
                  <a:pt x="61" y="26"/>
                  <a:pt x="61" y="26"/>
                  <a:pt x="61" y="26"/>
                </a:cubicBezTo>
                <a:cubicBezTo>
                  <a:pt x="61" y="26"/>
                  <a:pt x="61" y="26"/>
                  <a:pt x="61" y="26"/>
                </a:cubicBezTo>
                <a:cubicBezTo>
                  <a:pt x="62" y="27"/>
                  <a:pt x="62" y="27"/>
                  <a:pt x="62" y="27"/>
                </a:cubicBezTo>
                <a:cubicBezTo>
                  <a:pt x="62" y="27"/>
                  <a:pt x="62" y="27"/>
                  <a:pt x="62" y="27"/>
                </a:cubicBezTo>
                <a:cubicBezTo>
                  <a:pt x="63" y="28"/>
                  <a:pt x="64" y="30"/>
                  <a:pt x="64" y="32"/>
                </a:cubicBezTo>
                <a:close/>
                <a:moveTo>
                  <a:pt x="70" y="29"/>
                </a:moveTo>
                <a:cubicBezTo>
                  <a:pt x="70" y="29"/>
                  <a:pt x="70" y="29"/>
                  <a:pt x="70" y="29"/>
                </a:cubicBezTo>
                <a:cubicBezTo>
                  <a:pt x="64" y="22"/>
                  <a:pt x="54" y="18"/>
                  <a:pt x="44" y="18"/>
                </a:cubicBezTo>
                <a:cubicBezTo>
                  <a:pt x="34" y="18"/>
                  <a:pt x="25" y="22"/>
                  <a:pt x="18" y="29"/>
                </a:cubicBezTo>
                <a:cubicBezTo>
                  <a:pt x="11" y="36"/>
                  <a:pt x="7" y="45"/>
                  <a:pt x="7" y="55"/>
                </a:cubicBezTo>
                <a:cubicBezTo>
                  <a:pt x="7" y="65"/>
                  <a:pt x="11" y="75"/>
                  <a:pt x="18" y="81"/>
                </a:cubicBezTo>
                <a:cubicBezTo>
                  <a:pt x="25" y="88"/>
                  <a:pt x="34" y="92"/>
                  <a:pt x="44" y="92"/>
                </a:cubicBezTo>
                <a:cubicBezTo>
                  <a:pt x="54" y="92"/>
                  <a:pt x="64" y="88"/>
                  <a:pt x="70" y="82"/>
                </a:cubicBezTo>
                <a:cubicBezTo>
                  <a:pt x="70" y="81"/>
                  <a:pt x="70" y="81"/>
                  <a:pt x="70" y="81"/>
                </a:cubicBezTo>
                <a:cubicBezTo>
                  <a:pt x="77" y="75"/>
                  <a:pt x="81" y="65"/>
                  <a:pt x="81" y="55"/>
                </a:cubicBezTo>
                <a:cubicBezTo>
                  <a:pt x="81" y="45"/>
                  <a:pt x="77" y="36"/>
                  <a:pt x="71" y="29"/>
                </a:cubicBezTo>
                <a:cubicBezTo>
                  <a:pt x="70" y="29"/>
                  <a:pt x="70" y="29"/>
                  <a:pt x="70" y="29"/>
                </a:cubicBez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方正黑体简体" panose="02010601030101010101" pitchFamily="2" charset="-122"/>
            </a:endParaRPr>
          </a:p>
        </p:txBody>
      </p:sp>
      <p:sp>
        <p:nvSpPr>
          <p:cNvPr id="65" name="Rectangle 24"/>
          <p:cNvSpPr>
            <a:spLocks noChangeArrowheads="1"/>
          </p:cNvSpPr>
          <p:nvPr/>
        </p:nvSpPr>
        <p:spPr bwMode="auto">
          <a:xfrm>
            <a:off x="8304245" y="2235738"/>
            <a:ext cx="2458104" cy="277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400"/>
              </a:spcBef>
            </a:pPr>
            <a:r>
              <a:rPr lang="zh-CN" altLang="en-US" sz="1600" b="1" dirty="0" smtClean="0">
                <a:solidFill>
                  <a:schemeClr val="bg1">
                    <a:lumMod val="50000"/>
                  </a:schemeClr>
                </a:solidFill>
                <a:ea typeface="方正黑体简体" panose="02010601030101010101" pitchFamily="2" charset="-122"/>
              </a:rPr>
              <a:t>信息查询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ea typeface="方正黑体简体" panose="02010601030101010101" pitchFamily="2" charset="-122"/>
            </a:endParaRPr>
          </a:p>
          <a:p>
            <a:pPr defTabSz="1218565">
              <a:lnSpc>
                <a:spcPct val="120000"/>
              </a:lnSpc>
              <a:spcBef>
                <a:spcPts val="400"/>
              </a:spcBef>
              <a:defRPr/>
            </a:pPr>
            <a:r>
              <a:rPr lang="en-US" altLang="zh-CN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1</a:t>
            </a:r>
            <a:r>
              <a:rPr lang="zh-CN" altLang="en-US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个人信息查询；</a:t>
            </a:r>
            <a:endParaRPr lang="en-US" altLang="zh-CN" sz="1065" dirty="0" smtClean="0">
              <a:solidFill>
                <a:schemeClr val="bg1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  <a:p>
            <a:pPr defTabSz="1218565">
              <a:lnSpc>
                <a:spcPct val="120000"/>
              </a:lnSpc>
              <a:spcBef>
                <a:spcPts val="400"/>
              </a:spcBef>
              <a:defRPr/>
            </a:pPr>
            <a:r>
              <a:rPr lang="en-US" altLang="zh-CN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2.</a:t>
            </a:r>
            <a:r>
              <a:rPr lang="zh-CN" altLang="en-US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个人课表查询；</a:t>
            </a:r>
            <a:endParaRPr lang="en-US" altLang="zh-CN" sz="1065" dirty="0" smtClean="0">
              <a:solidFill>
                <a:schemeClr val="bg1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  <a:p>
            <a:pPr defTabSz="1218565">
              <a:lnSpc>
                <a:spcPct val="120000"/>
              </a:lnSpc>
              <a:spcBef>
                <a:spcPts val="400"/>
              </a:spcBef>
              <a:defRPr/>
            </a:pPr>
            <a:r>
              <a:rPr lang="en-US" altLang="zh-CN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3.</a:t>
            </a:r>
            <a:r>
              <a:rPr lang="zh-CN" altLang="en-US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学生名单查询；</a:t>
            </a:r>
            <a:endParaRPr lang="en-US" altLang="zh-CN" sz="1065" dirty="0" smtClean="0">
              <a:solidFill>
                <a:schemeClr val="bg1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  <a:p>
            <a:pPr defTabSz="1218565">
              <a:lnSpc>
                <a:spcPct val="120000"/>
              </a:lnSpc>
              <a:spcBef>
                <a:spcPts val="400"/>
              </a:spcBef>
              <a:defRPr/>
            </a:pPr>
            <a:r>
              <a:rPr lang="en-US" altLang="zh-CN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4.</a:t>
            </a:r>
            <a:r>
              <a:rPr lang="zh-CN" altLang="en-US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教学班成绩查询；</a:t>
            </a:r>
            <a:endParaRPr lang="en-US" altLang="zh-CN" sz="1065" dirty="0" smtClean="0">
              <a:solidFill>
                <a:schemeClr val="bg1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  <a:p>
            <a:pPr defTabSz="1218565">
              <a:lnSpc>
                <a:spcPct val="120000"/>
              </a:lnSpc>
              <a:spcBef>
                <a:spcPts val="400"/>
              </a:spcBef>
              <a:defRPr/>
            </a:pPr>
            <a:r>
              <a:rPr lang="en-US" altLang="zh-CN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5.</a:t>
            </a:r>
            <a:r>
              <a:rPr lang="zh-CN" altLang="en-US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教学质量评价查询；</a:t>
            </a:r>
            <a:endParaRPr lang="en-US" altLang="zh-CN" sz="1065" dirty="0" smtClean="0">
              <a:solidFill>
                <a:schemeClr val="bg1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  <a:p>
            <a:pPr defTabSz="1218565">
              <a:lnSpc>
                <a:spcPct val="120000"/>
              </a:lnSpc>
              <a:spcBef>
                <a:spcPts val="400"/>
              </a:spcBef>
              <a:defRPr/>
            </a:pPr>
            <a:r>
              <a:rPr lang="en-US" altLang="zh-CN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6.</a:t>
            </a:r>
            <a:r>
              <a:rPr lang="zh-CN" altLang="en-US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班级学生成绩查询；</a:t>
            </a:r>
            <a:endParaRPr lang="en-US" altLang="zh-CN" sz="1065" dirty="0" smtClean="0">
              <a:solidFill>
                <a:schemeClr val="bg1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  <a:p>
            <a:pPr defTabSz="1218565">
              <a:lnSpc>
                <a:spcPct val="120000"/>
              </a:lnSpc>
              <a:spcBef>
                <a:spcPts val="400"/>
              </a:spcBef>
              <a:defRPr/>
            </a:pPr>
            <a:r>
              <a:rPr lang="en-US" altLang="zh-CN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7.</a:t>
            </a:r>
            <a:r>
              <a:rPr lang="zh-CN" altLang="en-US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学生点名册查询；</a:t>
            </a:r>
            <a:endParaRPr lang="en-US" altLang="zh-CN" sz="1065" dirty="0" smtClean="0">
              <a:solidFill>
                <a:schemeClr val="bg1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  <a:p>
            <a:pPr defTabSz="1218565">
              <a:lnSpc>
                <a:spcPct val="120000"/>
              </a:lnSpc>
              <a:spcBef>
                <a:spcPts val="400"/>
              </a:spcBef>
              <a:defRPr/>
            </a:pPr>
            <a:r>
              <a:rPr lang="en-US" altLang="zh-CN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7.</a:t>
            </a:r>
            <a:r>
              <a:rPr lang="zh-CN" altLang="en-US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监考信息查询；</a:t>
            </a:r>
            <a:endParaRPr lang="en-US" altLang="zh-CN" sz="1065" dirty="0" smtClean="0">
              <a:solidFill>
                <a:schemeClr val="bg1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  <a:p>
            <a:pPr defTabSz="1218565">
              <a:lnSpc>
                <a:spcPct val="120000"/>
              </a:lnSpc>
              <a:spcBef>
                <a:spcPts val="400"/>
              </a:spcBef>
              <a:defRPr/>
            </a:pPr>
            <a:r>
              <a:rPr lang="en-US" altLang="zh-CN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8.</a:t>
            </a:r>
            <a:r>
              <a:rPr lang="zh-CN" altLang="en-US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教师课表打印；</a:t>
            </a:r>
            <a:endParaRPr lang="en-US" altLang="zh-CN" sz="1065" dirty="0" smtClean="0">
              <a:solidFill>
                <a:schemeClr val="bg1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  <a:p>
            <a:pPr defTabSz="1218565">
              <a:lnSpc>
                <a:spcPct val="120000"/>
              </a:lnSpc>
              <a:spcBef>
                <a:spcPts val="400"/>
              </a:spcBef>
              <a:defRPr/>
            </a:pPr>
            <a:r>
              <a:rPr lang="en-US" altLang="zh-CN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9.</a:t>
            </a:r>
            <a:r>
              <a:rPr lang="zh-CN" altLang="en-US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教学任务信息</a:t>
            </a:r>
            <a:endParaRPr lang="zh-CN" altLang="en-US" sz="1065" dirty="0">
              <a:solidFill>
                <a:schemeClr val="bg1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67" name="Rectangle 24"/>
          <p:cNvSpPr>
            <a:spLocks noChangeArrowheads="1"/>
          </p:cNvSpPr>
          <p:nvPr/>
        </p:nvSpPr>
        <p:spPr bwMode="auto">
          <a:xfrm>
            <a:off x="1417349" y="2157680"/>
            <a:ext cx="2458104" cy="128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400"/>
              </a:spcBef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ea typeface="方正黑体简体" panose="02010601030101010101" pitchFamily="2" charset="-122"/>
              </a:rPr>
              <a:t>申请</a:t>
            </a:r>
            <a:endParaRPr lang="zh-CN" altLang="en-US" sz="1600" b="1" dirty="0" smtClean="0">
              <a:solidFill>
                <a:schemeClr val="bg1">
                  <a:lumMod val="50000"/>
                </a:schemeClr>
              </a:solidFill>
              <a:ea typeface="方正黑体简体" panose="02010601030101010101" pitchFamily="2" charset="-122"/>
            </a:endParaRPr>
          </a:p>
          <a:p>
            <a:pPr defTabSz="1218565">
              <a:lnSpc>
                <a:spcPct val="120000"/>
              </a:lnSpc>
              <a:spcBef>
                <a:spcPts val="400"/>
              </a:spcBef>
              <a:defRPr/>
            </a:pPr>
            <a:r>
              <a:rPr lang="en-US" altLang="zh-CN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1.</a:t>
            </a:r>
            <a:r>
              <a:rPr lang="zh-CN" altLang="en-US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教师新开课程申请；</a:t>
            </a:r>
            <a:endParaRPr lang="en-US" altLang="zh-CN" sz="1065" dirty="0" smtClean="0">
              <a:solidFill>
                <a:schemeClr val="bg1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  <a:p>
            <a:pPr defTabSz="1218565">
              <a:lnSpc>
                <a:spcPct val="120000"/>
              </a:lnSpc>
              <a:spcBef>
                <a:spcPts val="400"/>
              </a:spcBef>
              <a:defRPr/>
            </a:pPr>
            <a:r>
              <a:rPr lang="en-US" altLang="zh-CN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2.</a:t>
            </a:r>
            <a:r>
              <a:rPr lang="zh-CN" altLang="en-US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场地预约申请；</a:t>
            </a:r>
            <a:endParaRPr lang="en-US" altLang="zh-CN" sz="1065" dirty="0" smtClean="0">
              <a:solidFill>
                <a:schemeClr val="bg1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  <a:p>
            <a:pPr defTabSz="1218565">
              <a:lnSpc>
                <a:spcPct val="120000"/>
              </a:lnSpc>
              <a:spcBef>
                <a:spcPts val="400"/>
              </a:spcBef>
              <a:defRPr/>
            </a:pPr>
            <a:r>
              <a:rPr lang="en-US" altLang="zh-CN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3.</a:t>
            </a:r>
            <a:r>
              <a:rPr lang="zh-CN" altLang="en-US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调停课申请；</a:t>
            </a:r>
            <a:endParaRPr lang="en-US" altLang="zh-CN" sz="1065" dirty="0" smtClean="0">
              <a:solidFill>
                <a:schemeClr val="bg1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  <a:p>
            <a:pPr defTabSz="1218565">
              <a:lnSpc>
                <a:spcPct val="120000"/>
              </a:lnSpc>
              <a:spcBef>
                <a:spcPts val="400"/>
              </a:spcBef>
              <a:defRPr/>
            </a:pPr>
            <a:r>
              <a:rPr lang="en-US" altLang="zh-CN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4.</a:t>
            </a:r>
            <a:r>
              <a:rPr lang="zh-CN" altLang="en-US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取消考试资格申请；</a:t>
            </a:r>
            <a:endParaRPr lang="zh-CN" altLang="en-US" sz="1065" dirty="0">
              <a:solidFill>
                <a:schemeClr val="bg1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68" name="Rectangle 24"/>
          <p:cNvSpPr>
            <a:spLocks noChangeArrowheads="1"/>
          </p:cNvSpPr>
          <p:nvPr/>
        </p:nvSpPr>
        <p:spPr bwMode="auto">
          <a:xfrm>
            <a:off x="2382756" y="4971155"/>
            <a:ext cx="2458104" cy="103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400"/>
              </a:spcBef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ea typeface="方正黑体简体" panose="02010601030101010101" pitchFamily="2" charset="-122"/>
              </a:rPr>
              <a:t>成绩</a:t>
            </a:r>
            <a:endParaRPr lang="zh-CN" altLang="en-US" sz="1600" b="1" dirty="0" smtClean="0">
              <a:solidFill>
                <a:schemeClr val="bg1">
                  <a:lumMod val="50000"/>
                </a:schemeClr>
              </a:solidFill>
              <a:ea typeface="方正黑体简体" panose="02010601030101010101" pitchFamily="2" charset="-122"/>
            </a:endParaRPr>
          </a:p>
          <a:p>
            <a:pPr defTabSz="1218565">
              <a:lnSpc>
                <a:spcPct val="120000"/>
              </a:lnSpc>
              <a:spcBef>
                <a:spcPts val="400"/>
              </a:spcBef>
              <a:defRPr/>
            </a:pPr>
            <a:r>
              <a:rPr lang="en-US" altLang="zh-CN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1.</a:t>
            </a:r>
            <a:r>
              <a:rPr lang="zh-CN" altLang="en-US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成绩录入；</a:t>
            </a:r>
            <a:endParaRPr lang="en-US" altLang="zh-CN" sz="1065" dirty="0" smtClean="0">
              <a:solidFill>
                <a:schemeClr val="bg1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  <a:p>
            <a:pPr defTabSz="1218565">
              <a:lnSpc>
                <a:spcPct val="120000"/>
              </a:lnSpc>
              <a:spcBef>
                <a:spcPts val="400"/>
              </a:spcBef>
              <a:defRPr/>
            </a:pPr>
            <a:r>
              <a:rPr lang="en-US" altLang="zh-CN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2.</a:t>
            </a:r>
            <a:r>
              <a:rPr lang="zh-CN" altLang="en-US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成绩修改；</a:t>
            </a:r>
            <a:endParaRPr lang="en-US" altLang="zh-CN" sz="1065" dirty="0" smtClean="0">
              <a:solidFill>
                <a:schemeClr val="bg1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  <a:p>
            <a:pPr defTabSz="1218565">
              <a:lnSpc>
                <a:spcPct val="120000"/>
              </a:lnSpc>
              <a:spcBef>
                <a:spcPts val="400"/>
              </a:spcBef>
              <a:defRPr/>
            </a:pPr>
            <a:r>
              <a:rPr lang="en-US" altLang="zh-CN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3.</a:t>
            </a:r>
            <a:r>
              <a:rPr lang="zh-CN" altLang="en-US" sz="1065" dirty="0" smtClean="0">
                <a:solidFill>
                  <a:schemeClr val="bg1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成绩比例设置</a:t>
            </a:r>
            <a:endParaRPr lang="zh-CN" altLang="en-US" sz="1065" dirty="0">
              <a:solidFill>
                <a:schemeClr val="bg1">
                  <a:lumMod val="50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69" name="Oval 14"/>
          <p:cNvSpPr>
            <a:spLocks noChangeArrowheads="1"/>
          </p:cNvSpPr>
          <p:nvPr/>
        </p:nvSpPr>
        <p:spPr bwMode="auto">
          <a:xfrm>
            <a:off x="6685113" y="1915722"/>
            <a:ext cx="1217332" cy="1217708"/>
          </a:xfrm>
          <a:prstGeom prst="ellipse">
            <a:avLst/>
          </a:prstGeom>
          <a:solidFill>
            <a:srgbClr val="404040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a typeface="方正黑体简体" panose="02010601030101010101" pitchFamily="2" charset="-122"/>
              </a:rPr>
              <a:t>03</a:t>
            </a:r>
            <a:endParaRPr lang="en-US" altLang="zh-CN" sz="3200" b="1" dirty="0">
              <a:solidFill>
                <a:schemeClr val="bg1"/>
              </a:solidFill>
              <a:ea typeface="方正黑体简体" panose="02010601030101010101" pitchFamily="2" charset="-122"/>
            </a:endParaRPr>
          </a:p>
          <a:p>
            <a:pPr algn="ctr"/>
            <a:r>
              <a:rPr lang="en-US" altLang="zh-CN" sz="1335" dirty="0">
                <a:solidFill>
                  <a:schemeClr val="bg1"/>
                </a:solidFill>
                <a:ea typeface="方正黑体简体" panose="02010601030101010101" pitchFamily="2" charset="-122"/>
              </a:rPr>
              <a:t>Option here</a:t>
            </a:r>
            <a:endParaRPr lang="zh-CN" altLang="en-US" sz="1335" dirty="0">
              <a:solidFill>
                <a:schemeClr val="bg1"/>
              </a:solidFill>
              <a:ea typeface="方正黑体简体" panose="02010601030101010101" pitchFamily="2" charset="-122"/>
            </a:endParaRPr>
          </a:p>
        </p:txBody>
      </p: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/>
      <p:bldP spid="67" grpId="0"/>
      <p:bldP spid="68" grpId="0"/>
      <p:bldP spid="6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16" name="椭圆 15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2" name="文本框 91"/>
          <p:cNvSpPr txBox="1"/>
          <p:nvPr/>
        </p:nvSpPr>
        <p:spPr>
          <a:xfrm>
            <a:off x="4758300" y="283911"/>
            <a:ext cx="267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图书管理系统</a:t>
            </a:r>
            <a:endParaRPr lang="zh-CN" altLang="en-US" sz="2800" dirty="0">
              <a:solidFill>
                <a:srgbClr val="165878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93" name="组合 92"/>
          <p:cNvGrpSpPr/>
          <p:nvPr/>
        </p:nvGrpSpPr>
        <p:grpSpPr>
          <a:xfrm>
            <a:off x="4635015" y="778295"/>
            <a:ext cx="2921970" cy="57674"/>
            <a:chOff x="4635015" y="778295"/>
            <a:chExt cx="2921970" cy="57674"/>
          </a:xfrm>
        </p:grpSpPr>
        <p:cxnSp>
          <p:nvCxnSpPr>
            <p:cNvPr id="94" name="直接连接符 93"/>
            <p:cNvCxnSpPr/>
            <p:nvPr/>
          </p:nvCxnSpPr>
          <p:spPr>
            <a:xfrm>
              <a:off x="4635015" y="807131"/>
              <a:ext cx="2921970" cy="0"/>
            </a:xfrm>
            <a:prstGeom prst="line">
              <a:avLst/>
            </a:prstGeom>
            <a:ln w="12700">
              <a:gradFill>
                <a:gsLst>
                  <a:gs pos="0">
                    <a:srgbClr val="165878">
                      <a:alpha val="0"/>
                    </a:srgbClr>
                  </a:gs>
                  <a:gs pos="5300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椭圆 94"/>
            <p:cNvSpPr/>
            <p:nvPr/>
          </p:nvSpPr>
          <p:spPr>
            <a:xfrm>
              <a:off x="6067163" y="778295"/>
              <a:ext cx="57674" cy="57674"/>
            </a:xfrm>
            <a:prstGeom prst="ellipse">
              <a:avLst/>
            </a:prstGeom>
            <a:solidFill>
              <a:srgbClr val="F3F7F8"/>
            </a:solidFill>
            <a:ln>
              <a:solidFill>
                <a:srgbClr val="1658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9" name="Group 14"/>
          <p:cNvGrpSpPr/>
          <p:nvPr/>
        </p:nvGrpSpPr>
        <p:grpSpPr bwMode="auto">
          <a:xfrm>
            <a:off x="8432800" y="861958"/>
            <a:ext cx="2032000" cy="2032000"/>
            <a:chOff x="6324600" y="1506086"/>
            <a:chExt cx="1524000" cy="1524000"/>
          </a:xfrm>
        </p:grpSpPr>
        <p:sp>
          <p:nvSpPr>
            <p:cNvPr id="51" name="Oval 55"/>
            <p:cNvSpPr/>
            <p:nvPr/>
          </p:nvSpPr>
          <p:spPr>
            <a:xfrm>
              <a:off x="6324600" y="1506086"/>
              <a:ext cx="1524000" cy="1524000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7930">
                <a:defRPr/>
              </a:pPr>
              <a:endParaRPr lang="en-US" sz="3200" kern="0" dirty="0">
                <a:solidFill>
                  <a:prstClr val="white"/>
                </a:solidFill>
                <a:latin typeface="Calibri" panose="020F0502020204030204"/>
                <a:ea typeface="方正黑体简体" panose="02010601030101010101" pitchFamily="2" charset="-122"/>
              </a:endParaRPr>
            </a:p>
          </p:txBody>
        </p:sp>
        <p:sp>
          <p:nvSpPr>
            <p:cNvPr id="53" name="Freeform 11"/>
            <p:cNvSpPr/>
            <p:nvPr/>
          </p:nvSpPr>
          <p:spPr bwMode="auto">
            <a:xfrm>
              <a:off x="6913960" y="2050201"/>
              <a:ext cx="345281" cy="435769"/>
            </a:xfrm>
            <a:custGeom>
              <a:avLst/>
              <a:gdLst>
                <a:gd name="T0" fmla="*/ 129 w 323"/>
                <a:gd name="T1" fmla="*/ 272 h 408"/>
                <a:gd name="T2" fmla="*/ 68 w 323"/>
                <a:gd name="T3" fmla="*/ 408 h 408"/>
                <a:gd name="T4" fmla="*/ 98 w 323"/>
                <a:gd name="T5" fmla="*/ 196 h 408"/>
                <a:gd name="T6" fmla="*/ 149 w 323"/>
                <a:gd name="T7" fmla="*/ 99 h 408"/>
                <a:gd name="T8" fmla="*/ 172 w 323"/>
                <a:gd name="T9" fmla="*/ 257 h 408"/>
                <a:gd name="T10" fmla="*/ 234 w 323"/>
                <a:gd name="T11" fmla="*/ 73 h 408"/>
                <a:gd name="T12" fmla="*/ 47 w 323"/>
                <a:gd name="T13" fmla="*/ 173 h 408"/>
                <a:gd name="T14" fmla="*/ 57 w 323"/>
                <a:gd name="T15" fmla="*/ 239 h 408"/>
                <a:gd name="T16" fmla="*/ 1 w 323"/>
                <a:gd name="T17" fmla="*/ 147 h 408"/>
                <a:gd name="T18" fmla="*/ 137 w 323"/>
                <a:gd name="T19" fmla="*/ 9 h 408"/>
                <a:gd name="T20" fmla="*/ 310 w 323"/>
                <a:gd name="T21" fmla="*/ 119 h 408"/>
                <a:gd name="T22" fmla="*/ 183 w 323"/>
                <a:gd name="T23" fmla="*/ 298 h 408"/>
                <a:gd name="T24" fmla="*/ 129 w 323"/>
                <a:gd name="T25" fmla="*/ 27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3" h="408">
                  <a:moveTo>
                    <a:pt x="129" y="272"/>
                  </a:moveTo>
                  <a:cubicBezTo>
                    <a:pt x="118" y="328"/>
                    <a:pt x="106" y="380"/>
                    <a:pt x="68" y="408"/>
                  </a:cubicBezTo>
                  <a:cubicBezTo>
                    <a:pt x="56" y="325"/>
                    <a:pt x="85" y="262"/>
                    <a:pt x="98" y="196"/>
                  </a:cubicBezTo>
                  <a:cubicBezTo>
                    <a:pt x="75" y="157"/>
                    <a:pt x="101" y="80"/>
                    <a:pt x="149" y="99"/>
                  </a:cubicBezTo>
                  <a:cubicBezTo>
                    <a:pt x="209" y="122"/>
                    <a:pt x="98" y="242"/>
                    <a:pt x="172" y="257"/>
                  </a:cubicBezTo>
                  <a:cubicBezTo>
                    <a:pt x="250" y="273"/>
                    <a:pt x="282" y="122"/>
                    <a:pt x="234" y="73"/>
                  </a:cubicBezTo>
                  <a:cubicBezTo>
                    <a:pt x="164" y="2"/>
                    <a:pt x="31" y="72"/>
                    <a:pt x="47" y="173"/>
                  </a:cubicBezTo>
                  <a:cubicBezTo>
                    <a:pt x="51" y="198"/>
                    <a:pt x="77" y="205"/>
                    <a:pt x="57" y="239"/>
                  </a:cubicBezTo>
                  <a:cubicBezTo>
                    <a:pt x="13" y="229"/>
                    <a:pt x="0" y="194"/>
                    <a:pt x="1" y="147"/>
                  </a:cubicBezTo>
                  <a:cubicBezTo>
                    <a:pt x="4" y="70"/>
                    <a:pt x="70" y="17"/>
                    <a:pt x="137" y="9"/>
                  </a:cubicBezTo>
                  <a:cubicBezTo>
                    <a:pt x="221" y="0"/>
                    <a:pt x="300" y="40"/>
                    <a:pt x="310" y="119"/>
                  </a:cubicBezTo>
                  <a:cubicBezTo>
                    <a:pt x="323" y="208"/>
                    <a:pt x="273" y="305"/>
                    <a:pt x="183" y="298"/>
                  </a:cubicBezTo>
                  <a:cubicBezTo>
                    <a:pt x="158" y="296"/>
                    <a:pt x="148" y="284"/>
                    <a:pt x="129" y="272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lIns="162560" tIns="81280" rIns="162560" bIns="81280"/>
            <a:lstStyle/>
            <a:p>
              <a:pPr defTabSz="1217930">
                <a:defRPr/>
              </a:pPr>
              <a:endParaRPr lang="en-US" sz="3200" kern="0" dirty="0">
                <a:solidFill>
                  <a:srgbClr val="95A5A6"/>
                </a:solidFill>
                <a:ea typeface="方正黑体简体" panose="02010601030101010101" pitchFamily="2" charset="-122"/>
              </a:endParaRPr>
            </a:p>
          </p:txBody>
        </p:sp>
      </p:grpSp>
      <p:grpSp>
        <p:nvGrpSpPr>
          <p:cNvPr id="54" name="Group 12"/>
          <p:cNvGrpSpPr/>
          <p:nvPr/>
        </p:nvGrpSpPr>
        <p:grpSpPr bwMode="auto">
          <a:xfrm>
            <a:off x="6657975" y="874837"/>
            <a:ext cx="2032000" cy="2032000"/>
            <a:chOff x="4993943" y="1506086"/>
            <a:chExt cx="1524000" cy="1524000"/>
          </a:xfrm>
        </p:grpSpPr>
        <p:sp>
          <p:nvSpPr>
            <p:cNvPr id="55" name="Oval 50"/>
            <p:cNvSpPr/>
            <p:nvPr/>
          </p:nvSpPr>
          <p:spPr>
            <a:xfrm>
              <a:off x="4993943" y="1506086"/>
              <a:ext cx="1524000" cy="1524000"/>
            </a:xfrm>
            <a:prstGeom prst="ellipse">
              <a:avLst/>
            </a:prstGeom>
            <a:solidFill>
              <a:srgbClr val="FE8F0E">
                <a:alpha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7930">
                <a:defRPr/>
              </a:pPr>
              <a:endParaRPr lang="en-US" sz="3200" kern="0" dirty="0">
                <a:solidFill>
                  <a:prstClr val="white"/>
                </a:solidFill>
                <a:latin typeface="Calibri" panose="020F0502020204030204"/>
                <a:ea typeface="方正黑体简体" panose="02010601030101010101" pitchFamily="2" charset="-122"/>
              </a:endParaRPr>
            </a:p>
          </p:txBody>
        </p:sp>
        <p:sp>
          <p:nvSpPr>
            <p:cNvPr id="57" name="Freeform 6"/>
            <p:cNvSpPr>
              <a:spLocks noEditPoints="1"/>
            </p:cNvSpPr>
            <p:nvPr/>
          </p:nvSpPr>
          <p:spPr bwMode="auto">
            <a:xfrm>
              <a:off x="5546393" y="2070442"/>
              <a:ext cx="419100" cy="419100"/>
            </a:xfrm>
            <a:custGeom>
              <a:avLst/>
              <a:gdLst>
                <a:gd name="T0" fmla="*/ 276 w 344"/>
                <a:gd name="T1" fmla="*/ 172 h 344"/>
                <a:gd name="T2" fmla="*/ 172 w 344"/>
                <a:gd name="T3" fmla="*/ 276 h 344"/>
                <a:gd name="T4" fmla="*/ 68 w 344"/>
                <a:gd name="T5" fmla="*/ 172 h 344"/>
                <a:gd name="T6" fmla="*/ 70 w 344"/>
                <a:gd name="T7" fmla="*/ 152 h 344"/>
                <a:gd name="T8" fmla="*/ 0 w 344"/>
                <a:gd name="T9" fmla="*/ 152 h 344"/>
                <a:gd name="T10" fmla="*/ 0 w 344"/>
                <a:gd name="T11" fmla="*/ 290 h 344"/>
                <a:gd name="T12" fmla="*/ 54 w 344"/>
                <a:gd name="T13" fmla="*/ 344 h 344"/>
                <a:gd name="T14" fmla="*/ 290 w 344"/>
                <a:gd name="T15" fmla="*/ 344 h 344"/>
                <a:gd name="T16" fmla="*/ 344 w 344"/>
                <a:gd name="T17" fmla="*/ 290 h 344"/>
                <a:gd name="T18" fmla="*/ 344 w 344"/>
                <a:gd name="T19" fmla="*/ 152 h 344"/>
                <a:gd name="T20" fmla="*/ 274 w 344"/>
                <a:gd name="T21" fmla="*/ 152 h 344"/>
                <a:gd name="T22" fmla="*/ 276 w 344"/>
                <a:gd name="T23" fmla="*/ 172 h 344"/>
                <a:gd name="T24" fmla="*/ 290 w 344"/>
                <a:gd name="T25" fmla="*/ 0 h 344"/>
                <a:gd name="T26" fmla="*/ 54 w 344"/>
                <a:gd name="T27" fmla="*/ 0 h 344"/>
                <a:gd name="T28" fmla="*/ 0 w 344"/>
                <a:gd name="T29" fmla="*/ 54 h 344"/>
                <a:gd name="T30" fmla="*/ 0 w 344"/>
                <a:gd name="T31" fmla="*/ 112 h 344"/>
                <a:gd name="T32" fmla="*/ 87 w 344"/>
                <a:gd name="T33" fmla="*/ 112 h 344"/>
                <a:gd name="T34" fmla="*/ 172 w 344"/>
                <a:gd name="T35" fmla="*/ 68 h 344"/>
                <a:gd name="T36" fmla="*/ 257 w 344"/>
                <a:gd name="T37" fmla="*/ 112 h 344"/>
                <a:gd name="T38" fmla="*/ 344 w 344"/>
                <a:gd name="T39" fmla="*/ 112 h 344"/>
                <a:gd name="T40" fmla="*/ 344 w 344"/>
                <a:gd name="T41" fmla="*/ 54 h 344"/>
                <a:gd name="T42" fmla="*/ 290 w 344"/>
                <a:gd name="T43" fmla="*/ 0 h 344"/>
                <a:gd name="T44" fmla="*/ 317 w 344"/>
                <a:gd name="T45" fmla="*/ 66 h 344"/>
                <a:gd name="T46" fmla="*/ 307 w 344"/>
                <a:gd name="T47" fmla="*/ 76 h 344"/>
                <a:gd name="T48" fmla="*/ 278 w 344"/>
                <a:gd name="T49" fmla="*/ 76 h 344"/>
                <a:gd name="T50" fmla="*/ 269 w 344"/>
                <a:gd name="T51" fmla="*/ 66 h 344"/>
                <a:gd name="T52" fmla="*/ 269 w 344"/>
                <a:gd name="T53" fmla="*/ 37 h 344"/>
                <a:gd name="T54" fmla="*/ 278 w 344"/>
                <a:gd name="T55" fmla="*/ 28 h 344"/>
                <a:gd name="T56" fmla="*/ 307 w 344"/>
                <a:gd name="T57" fmla="*/ 28 h 344"/>
                <a:gd name="T58" fmla="*/ 317 w 344"/>
                <a:gd name="T59" fmla="*/ 37 h 344"/>
                <a:gd name="T60" fmla="*/ 317 w 344"/>
                <a:gd name="T61" fmla="*/ 66 h 344"/>
                <a:gd name="T62" fmla="*/ 236 w 344"/>
                <a:gd name="T63" fmla="*/ 172 h 344"/>
                <a:gd name="T64" fmla="*/ 172 w 344"/>
                <a:gd name="T65" fmla="*/ 108 h 344"/>
                <a:gd name="T66" fmla="*/ 108 w 344"/>
                <a:gd name="T67" fmla="*/ 172 h 344"/>
                <a:gd name="T68" fmla="*/ 172 w 344"/>
                <a:gd name="T69" fmla="*/ 236 h 344"/>
                <a:gd name="T70" fmla="*/ 236 w 344"/>
                <a:gd name="T71" fmla="*/ 17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4" h="344">
                  <a:moveTo>
                    <a:pt x="276" y="172"/>
                  </a:moveTo>
                  <a:cubicBezTo>
                    <a:pt x="276" y="229"/>
                    <a:pt x="230" y="276"/>
                    <a:pt x="172" y="276"/>
                  </a:cubicBezTo>
                  <a:cubicBezTo>
                    <a:pt x="115" y="276"/>
                    <a:pt x="68" y="229"/>
                    <a:pt x="68" y="172"/>
                  </a:cubicBezTo>
                  <a:cubicBezTo>
                    <a:pt x="68" y="165"/>
                    <a:pt x="69" y="158"/>
                    <a:pt x="70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290"/>
                    <a:pt x="0" y="290"/>
                    <a:pt x="0" y="290"/>
                  </a:cubicBezTo>
                  <a:cubicBezTo>
                    <a:pt x="0" y="320"/>
                    <a:pt x="24" y="344"/>
                    <a:pt x="54" y="344"/>
                  </a:cubicBezTo>
                  <a:cubicBezTo>
                    <a:pt x="290" y="344"/>
                    <a:pt x="290" y="344"/>
                    <a:pt x="290" y="344"/>
                  </a:cubicBezTo>
                  <a:cubicBezTo>
                    <a:pt x="320" y="344"/>
                    <a:pt x="344" y="320"/>
                    <a:pt x="344" y="290"/>
                  </a:cubicBezTo>
                  <a:cubicBezTo>
                    <a:pt x="344" y="152"/>
                    <a:pt x="344" y="152"/>
                    <a:pt x="344" y="152"/>
                  </a:cubicBezTo>
                  <a:cubicBezTo>
                    <a:pt x="274" y="152"/>
                    <a:pt x="274" y="152"/>
                    <a:pt x="274" y="152"/>
                  </a:cubicBezTo>
                  <a:cubicBezTo>
                    <a:pt x="276" y="158"/>
                    <a:pt x="276" y="165"/>
                    <a:pt x="276" y="172"/>
                  </a:cubicBezTo>
                  <a:close/>
                  <a:moveTo>
                    <a:pt x="290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87" y="112"/>
                    <a:pt x="87" y="112"/>
                    <a:pt x="87" y="112"/>
                  </a:cubicBezTo>
                  <a:cubicBezTo>
                    <a:pt x="106" y="85"/>
                    <a:pt x="137" y="68"/>
                    <a:pt x="172" y="68"/>
                  </a:cubicBezTo>
                  <a:cubicBezTo>
                    <a:pt x="207" y="68"/>
                    <a:pt x="238" y="85"/>
                    <a:pt x="257" y="112"/>
                  </a:cubicBezTo>
                  <a:cubicBezTo>
                    <a:pt x="344" y="112"/>
                    <a:pt x="344" y="112"/>
                    <a:pt x="344" y="112"/>
                  </a:cubicBezTo>
                  <a:cubicBezTo>
                    <a:pt x="344" y="54"/>
                    <a:pt x="344" y="54"/>
                    <a:pt x="344" y="54"/>
                  </a:cubicBezTo>
                  <a:cubicBezTo>
                    <a:pt x="344" y="24"/>
                    <a:pt x="320" y="0"/>
                    <a:pt x="290" y="0"/>
                  </a:cubicBezTo>
                  <a:close/>
                  <a:moveTo>
                    <a:pt x="317" y="66"/>
                  </a:moveTo>
                  <a:cubicBezTo>
                    <a:pt x="317" y="72"/>
                    <a:pt x="312" y="76"/>
                    <a:pt x="307" y="76"/>
                  </a:cubicBezTo>
                  <a:cubicBezTo>
                    <a:pt x="278" y="76"/>
                    <a:pt x="278" y="76"/>
                    <a:pt x="278" y="76"/>
                  </a:cubicBezTo>
                  <a:cubicBezTo>
                    <a:pt x="273" y="76"/>
                    <a:pt x="269" y="72"/>
                    <a:pt x="269" y="66"/>
                  </a:cubicBezTo>
                  <a:cubicBezTo>
                    <a:pt x="269" y="37"/>
                    <a:pt x="269" y="37"/>
                    <a:pt x="269" y="37"/>
                  </a:cubicBezTo>
                  <a:cubicBezTo>
                    <a:pt x="269" y="32"/>
                    <a:pt x="273" y="28"/>
                    <a:pt x="278" y="28"/>
                  </a:cubicBezTo>
                  <a:cubicBezTo>
                    <a:pt x="307" y="28"/>
                    <a:pt x="307" y="28"/>
                    <a:pt x="307" y="28"/>
                  </a:cubicBezTo>
                  <a:cubicBezTo>
                    <a:pt x="312" y="28"/>
                    <a:pt x="317" y="32"/>
                    <a:pt x="317" y="37"/>
                  </a:cubicBezTo>
                  <a:lnTo>
                    <a:pt x="317" y="66"/>
                  </a:lnTo>
                  <a:close/>
                  <a:moveTo>
                    <a:pt x="236" y="172"/>
                  </a:moveTo>
                  <a:cubicBezTo>
                    <a:pt x="236" y="137"/>
                    <a:pt x="208" y="108"/>
                    <a:pt x="172" y="108"/>
                  </a:cubicBezTo>
                  <a:cubicBezTo>
                    <a:pt x="137" y="108"/>
                    <a:pt x="108" y="137"/>
                    <a:pt x="108" y="172"/>
                  </a:cubicBezTo>
                  <a:cubicBezTo>
                    <a:pt x="108" y="207"/>
                    <a:pt x="137" y="236"/>
                    <a:pt x="172" y="236"/>
                  </a:cubicBezTo>
                  <a:cubicBezTo>
                    <a:pt x="208" y="236"/>
                    <a:pt x="236" y="207"/>
                    <a:pt x="236" y="172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lIns="162560" tIns="81280" rIns="162560" bIns="81280"/>
            <a:lstStyle/>
            <a:p>
              <a:pPr defTabSz="1217930">
                <a:defRPr/>
              </a:pPr>
              <a:endParaRPr lang="en-US" sz="3200" kern="0" dirty="0">
                <a:solidFill>
                  <a:srgbClr val="95A5A6"/>
                </a:solidFill>
                <a:ea typeface="方正黑体简体" panose="02010601030101010101" pitchFamily="2" charset="-122"/>
              </a:endParaRPr>
            </a:p>
          </p:txBody>
        </p:sp>
      </p:grpSp>
      <p:grpSp>
        <p:nvGrpSpPr>
          <p:cNvPr id="58" name="Group 10"/>
          <p:cNvGrpSpPr/>
          <p:nvPr/>
        </p:nvGrpSpPr>
        <p:grpSpPr bwMode="auto">
          <a:xfrm>
            <a:off x="4978400" y="861958"/>
            <a:ext cx="2032000" cy="2032000"/>
            <a:chOff x="3733800" y="1506086"/>
            <a:chExt cx="1524000" cy="1524000"/>
          </a:xfrm>
        </p:grpSpPr>
        <p:sp>
          <p:nvSpPr>
            <p:cNvPr id="59" name="Oval 49"/>
            <p:cNvSpPr/>
            <p:nvPr/>
          </p:nvSpPr>
          <p:spPr>
            <a:xfrm>
              <a:off x="3733800" y="1506086"/>
              <a:ext cx="1524000" cy="1524000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7930">
                <a:defRPr/>
              </a:pPr>
              <a:endParaRPr lang="en-US" sz="3200" kern="0" dirty="0">
                <a:solidFill>
                  <a:prstClr val="white"/>
                </a:solidFill>
                <a:latin typeface="Calibri" panose="020F0502020204030204"/>
                <a:ea typeface="方正黑体简体" panose="02010601030101010101" pitchFamily="2" charset="-122"/>
              </a:endParaRPr>
            </a:p>
          </p:txBody>
        </p:sp>
        <p:sp>
          <p:nvSpPr>
            <p:cNvPr id="61" name="Freeform 6"/>
            <p:cNvSpPr>
              <a:spLocks noEditPoints="1"/>
            </p:cNvSpPr>
            <p:nvPr/>
          </p:nvSpPr>
          <p:spPr bwMode="auto">
            <a:xfrm>
              <a:off x="4270772" y="2056155"/>
              <a:ext cx="450056" cy="450056"/>
            </a:xfrm>
            <a:custGeom>
              <a:avLst/>
              <a:gdLst>
                <a:gd name="T0" fmla="*/ 176 w 352"/>
                <a:gd name="T1" fmla="*/ 0 h 352"/>
                <a:gd name="T2" fmla="*/ 0 w 352"/>
                <a:gd name="T3" fmla="*/ 176 h 352"/>
                <a:gd name="T4" fmla="*/ 44 w 352"/>
                <a:gd name="T5" fmla="*/ 292 h 352"/>
                <a:gd name="T6" fmla="*/ 152 w 352"/>
                <a:gd name="T7" fmla="*/ 250 h 352"/>
                <a:gd name="T8" fmla="*/ 276 w 352"/>
                <a:gd name="T9" fmla="*/ 321 h 352"/>
                <a:gd name="T10" fmla="*/ 352 w 352"/>
                <a:gd name="T11" fmla="*/ 176 h 352"/>
                <a:gd name="T12" fmla="*/ 176 w 352"/>
                <a:gd name="T13" fmla="*/ 0 h 352"/>
                <a:gd name="T14" fmla="*/ 262 w 352"/>
                <a:gd name="T15" fmla="*/ 239 h 352"/>
                <a:gd name="T16" fmla="*/ 247 w 352"/>
                <a:gd name="T17" fmla="*/ 242 h 352"/>
                <a:gd name="T18" fmla="*/ 95 w 352"/>
                <a:gd name="T19" fmla="*/ 226 h 352"/>
                <a:gd name="T20" fmla="*/ 82 w 352"/>
                <a:gd name="T21" fmla="*/ 217 h 352"/>
                <a:gd name="T22" fmla="*/ 90 w 352"/>
                <a:gd name="T23" fmla="*/ 204 h 352"/>
                <a:gd name="T24" fmla="*/ 259 w 352"/>
                <a:gd name="T25" fmla="*/ 224 h 352"/>
                <a:gd name="T26" fmla="*/ 262 w 352"/>
                <a:gd name="T27" fmla="*/ 239 h 352"/>
                <a:gd name="T28" fmla="*/ 283 w 352"/>
                <a:gd name="T29" fmla="*/ 189 h 352"/>
                <a:gd name="T30" fmla="*/ 265 w 352"/>
                <a:gd name="T31" fmla="*/ 193 h 352"/>
                <a:gd name="T32" fmla="*/ 92 w 352"/>
                <a:gd name="T33" fmla="*/ 173 h 352"/>
                <a:gd name="T34" fmla="*/ 75 w 352"/>
                <a:gd name="T35" fmla="*/ 164 h 352"/>
                <a:gd name="T36" fmla="*/ 84 w 352"/>
                <a:gd name="T37" fmla="*/ 147 h 352"/>
                <a:gd name="T38" fmla="*/ 279 w 352"/>
                <a:gd name="T39" fmla="*/ 170 h 352"/>
                <a:gd name="T40" fmla="*/ 283 w 352"/>
                <a:gd name="T41" fmla="*/ 189 h 352"/>
                <a:gd name="T42" fmla="*/ 285 w 352"/>
                <a:gd name="T43" fmla="*/ 137 h 352"/>
                <a:gd name="T44" fmla="*/ 84 w 352"/>
                <a:gd name="T45" fmla="*/ 117 h 352"/>
                <a:gd name="T46" fmla="*/ 64 w 352"/>
                <a:gd name="T47" fmla="*/ 106 h 352"/>
                <a:gd name="T48" fmla="*/ 74 w 352"/>
                <a:gd name="T49" fmla="*/ 86 h 352"/>
                <a:gd name="T50" fmla="*/ 302 w 352"/>
                <a:gd name="T51" fmla="*/ 109 h 352"/>
                <a:gd name="T52" fmla="*/ 308 w 352"/>
                <a:gd name="T53" fmla="*/ 131 h 352"/>
                <a:gd name="T54" fmla="*/ 285 w 352"/>
                <a:gd name="T55" fmla="*/ 137 h 352"/>
                <a:gd name="T56" fmla="*/ 151 w 352"/>
                <a:gd name="T57" fmla="*/ 303 h 352"/>
                <a:gd name="T58" fmla="*/ 91 w 352"/>
                <a:gd name="T59" fmla="*/ 330 h 352"/>
                <a:gd name="T60" fmla="*/ 176 w 352"/>
                <a:gd name="T61" fmla="*/ 352 h 352"/>
                <a:gd name="T62" fmla="*/ 220 w 352"/>
                <a:gd name="T63" fmla="*/ 347 h 352"/>
                <a:gd name="T64" fmla="*/ 151 w 352"/>
                <a:gd name="T65" fmla="*/ 303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52" h="352">
                  <a:moveTo>
                    <a:pt x="176" y="0"/>
                  </a:moveTo>
                  <a:cubicBezTo>
                    <a:pt x="79" y="0"/>
                    <a:pt x="0" y="79"/>
                    <a:pt x="0" y="176"/>
                  </a:cubicBezTo>
                  <a:cubicBezTo>
                    <a:pt x="0" y="220"/>
                    <a:pt x="17" y="261"/>
                    <a:pt x="44" y="292"/>
                  </a:cubicBezTo>
                  <a:cubicBezTo>
                    <a:pt x="71" y="264"/>
                    <a:pt x="109" y="249"/>
                    <a:pt x="152" y="250"/>
                  </a:cubicBezTo>
                  <a:cubicBezTo>
                    <a:pt x="208" y="252"/>
                    <a:pt x="251" y="278"/>
                    <a:pt x="276" y="321"/>
                  </a:cubicBezTo>
                  <a:cubicBezTo>
                    <a:pt x="322" y="289"/>
                    <a:pt x="352" y="236"/>
                    <a:pt x="352" y="176"/>
                  </a:cubicBezTo>
                  <a:cubicBezTo>
                    <a:pt x="352" y="79"/>
                    <a:pt x="273" y="0"/>
                    <a:pt x="176" y="0"/>
                  </a:cubicBezTo>
                  <a:close/>
                  <a:moveTo>
                    <a:pt x="262" y="239"/>
                  </a:moveTo>
                  <a:cubicBezTo>
                    <a:pt x="259" y="244"/>
                    <a:pt x="253" y="245"/>
                    <a:pt x="247" y="242"/>
                  </a:cubicBezTo>
                  <a:cubicBezTo>
                    <a:pt x="207" y="217"/>
                    <a:pt x="155" y="212"/>
                    <a:pt x="95" y="226"/>
                  </a:cubicBezTo>
                  <a:cubicBezTo>
                    <a:pt x="89" y="227"/>
                    <a:pt x="83" y="223"/>
                    <a:pt x="82" y="217"/>
                  </a:cubicBezTo>
                  <a:cubicBezTo>
                    <a:pt x="81" y="212"/>
                    <a:pt x="84" y="206"/>
                    <a:pt x="90" y="204"/>
                  </a:cubicBezTo>
                  <a:cubicBezTo>
                    <a:pt x="156" y="189"/>
                    <a:pt x="213" y="196"/>
                    <a:pt x="259" y="224"/>
                  </a:cubicBezTo>
                  <a:cubicBezTo>
                    <a:pt x="264" y="227"/>
                    <a:pt x="265" y="234"/>
                    <a:pt x="262" y="239"/>
                  </a:cubicBezTo>
                  <a:close/>
                  <a:moveTo>
                    <a:pt x="283" y="189"/>
                  </a:moveTo>
                  <a:cubicBezTo>
                    <a:pt x="280" y="195"/>
                    <a:pt x="271" y="197"/>
                    <a:pt x="265" y="193"/>
                  </a:cubicBezTo>
                  <a:cubicBezTo>
                    <a:pt x="218" y="164"/>
                    <a:pt x="147" y="156"/>
                    <a:pt x="92" y="173"/>
                  </a:cubicBezTo>
                  <a:cubicBezTo>
                    <a:pt x="85" y="175"/>
                    <a:pt x="77" y="171"/>
                    <a:pt x="75" y="164"/>
                  </a:cubicBezTo>
                  <a:cubicBezTo>
                    <a:pt x="73" y="157"/>
                    <a:pt x="77" y="149"/>
                    <a:pt x="84" y="147"/>
                  </a:cubicBezTo>
                  <a:cubicBezTo>
                    <a:pt x="147" y="128"/>
                    <a:pt x="226" y="137"/>
                    <a:pt x="279" y="170"/>
                  </a:cubicBezTo>
                  <a:cubicBezTo>
                    <a:pt x="285" y="174"/>
                    <a:pt x="287" y="182"/>
                    <a:pt x="283" y="189"/>
                  </a:cubicBezTo>
                  <a:close/>
                  <a:moveTo>
                    <a:pt x="285" y="137"/>
                  </a:moveTo>
                  <a:cubicBezTo>
                    <a:pt x="229" y="104"/>
                    <a:pt x="137" y="101"/>
                    <a:pt x="84" y="117"/>
                  </a:cubicBezTo>
                  <a:cubicBezTo>
                    <a:pt x="75" y="120"/>
                    <a:pt x="66" y="115"/>
                    <a:pt x="64" y="106"/>
                  </a:cubicBezTo>
                  <a:cubicBezTo>
                    <a:pt x="61" y="98"/>
                    <a:pt x="66" y="88"/>
                    <a:pt x="74" y="86"/>
                  </a:cubicBezTo>
                  <a:cubicBezTo>
                    <a:pt x="136" y="67"/>
                    <a:pt x="238" y="71"/>
                    <a:pt x="302" y="109"/>
                  </a:cubicBezTo>
                  <a:cubicBezTo>
                    <a:pt x="310" y="114"/>
                    <a:pt x="312" y="124"/>
                    <a:pt x="308" y="131"/>
                  </a:cubicBezTo>
                  <a:cubicBezTo>
                    <a:pt x="303" y="139"/>
                    <a:pt x="293" y="142"/>
                    <a:pt x="285" y="137"/>
                  </a:cubicBezTo>
                  <a:close/>
                  <a:moveTo>
                    <a:pt x="151" y="303"/>
                  </a:moveTo>
                  <a:cubicBezTo>
                    <a:pt x="126" y="302"/>
                    <a:pt x="106" y="312"/>
                    <a:pt x="91" y="330"/>
                  </a:cubicBezTo>
                  <a:cubicBezTo>
                    <a:pt x="116" y="344"/>
                    <a:pt x="145" y="352"/>
                    <a:pt x="176" y="352"/>
                  </a:cubicBezTo>
                  <a:cubicBezTo>
                    <a:pt x="191" y="352"/>
                    <a:pt x="206" y="350"/>
                    <a:pt x="220" y="347"/>
                  </a:cubicBezTo>
                  <a:cubicBezTo>
                    <a:pt x="206" y="319"/>
                    <a:pt x="183" y="304"/>
                    <a:pt x="151" y="303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lIns="162560" tIns="81280" rIns="162560" bIns="81280"/>
            <a:lstStyle/>
            <a:p>
              <a:pPr defTabSz="1217930">
                <a:defRPr/>
              </a:pPr>
              <a:endParaRPr lang="en-US" sz="3200" kern="0" dirty="0">
                <a:solidFill>
                  <a:srgbClr val="95A5A6"/>
                </a:solidFill>
                <a:ea typeface="方正黑体简体" panose="02010601030101010101" pitchFamily="2" charset="-122"/>
              </a:endParaRPr>
            </a:p>
          </p:txBody>
        </p:sp>
      </p:grpSp>
      <p:grpSp>
        <p:nvGrpSpPr>
          <p:cNvPr id="64" name="Group 4"/>
          <p:cNvGrpSpPr/>
          <p:nvPr/>
        </p:nvGrpSpPr>
        <p:grpSpPr bwMode="auto">
          <a:xfrm>
            <a:off x="3251200" y="861958"/>
            <a:ext cx="2032000" cy="2032000"/>
            <a:chOff x="2438400" y="1506086"/>
            <a:chExt cx="1524000" cy="1524000"/>
          </a:xfrm>
        </p:grpSpPr>
        <p:sp>
          <p:nvSpPr>
            <p:cNvPr id="66" name="Oval 47"/>
            <p:cNvSpPr/>
            <p:nvPr/>
          </p:nvSpPr>
          <p:spPr>
            <a:xfrm>
              <a:off x="2438400" y="1506086"/>
              <a:ext cx="1524000" cy="1524000"/>
            </a:xfrm>
            <a:prstGeom prst="ellipse">
              <a:avLst/>
            </a:prstGeom>
            <a:solidFill>
              <a:srgbClr val="FE8F0E">
                <a:alpha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7930">
                <a:defRPr/>
              </a:pPr>
              <a:endParaRPr lang="en-US" sz="3200" kern="0" dirty="0">
                <a:solidFill>
                  <a:prstClr val="white"/>
                </a:solidFill>
                <a:latin typeface="Calibri" panose="020F0502020204030204"/>
                <a:ea typeface="方正黑体简体" panose="02010601030101010101" pitchFamily="2" charset="-122"/>
              </a:endParaRPr>
            </a:p>
          </p:txBody>
        </p:sp>
        <p:sp>
          <p:nvSpPr>
            <p:cNvPr id="67" name="Freeform 11"/>
            <p:cNvSpPr/>
            <p:nvPr/>
          </p:nvSpPr>
          <p:spPr bwMode="auto">
            <a:xfrm>
              <a:off x="2980135" y="2050201"/>
              <a:ext cx="440531" cy="434579"/>
            </a:xfrm>
            <a:custGeom>
              <a:avLst/>
              <a:gdLst>
                <a:gd name="T0" fmla="*/ 358 w 378"/>
                <a:gd name="T1" fmla="*/ 116 h 374"/>
                <a:gd name="T2" fmla="*/ 192 w 378"/>
                <a:gd name="T3" fmla="*/ 351 h 374"/>
                <a:gd name="T4" fmla="*/ 116 w 378"/>
                <a:gd name="T5" fmla="*/ 319 h 374"/>
                <a:gd name="T6" fmla="*/ 55 w 378"/>
                <a:gd name="T7" fmla="*/ 133 h 374"/>
                <a:gd name="T8" fmla="*/ 14 w 378"/>
                <a:gd name="T9" fmla="*/ 146 h 374"/>
                <a:gd name="T10" fmla="*/ 0 w 378"/>
                <a:gd name="T11" fmla="*/ 126 h 374"/>
                <a:gd name="T12" fmla="*/ 108 w 378"/>
                <a:gd name="T13" fmla="*/ 42 h 374"/>
                <a:gd name="T14" fmla="*/ 169 w 378"/>
                <a:gd name="T15" fmla="*/ 168 h 374"/>
                <a:gd name="T16" fmla="*/ 198 w 378"/>
                <a:gd name="T17" fmla="*/ 241 h 374"/>
                <a:gd name="T18" fmla="*/ 248 w 378"/>
                <a:gd name="T19" fmla="*/ 175 h 374"/>
                <a:gd name="T20" fmla="*/ 206 w 378"/>
                <a:gd name="T21" fmla="*/ 125 h 374"/>
                <a:gd name="T22" fmla="*/ 358 w 378"/>
                <a:gd name="T23" fmla="*/ 116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8" h="374">
                  <a:moveTo>
                    <a:pt x="358" y="116"/>
                  </a:moveTo>
                  <a:cubicBezTo>
                    <a:pt x="338" y="231"/>
                    <a:pt x="225" y="329"/>
                    <a:pt x="192" y="351"/>
                  </a:cubicBezTo>
                  <a:cubicBezTo>
                    <a:pt x="158" y="374"/>
                    <a:pt x="127" y="342"/>
                    <a:pt x="116" y="319"/>
                  </a:cubicBezTo>
                  <a:cubicBezTo>
                    <a:pt x="103" y="292"/>
                    <a:pt x="65" y="146"/>
                    <a:pt x="55" y="133"/>
                  </a:cubicBezTo>
                  <a:cubicBezTo>
                    <a:pt x="45" y="121"/>
                    <a:pt x="14" y="146"/>
                    <a:pt x="14" y="14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6"/>
                    <a:pt x="61" y="51"/>
                    <a:pt x="108" y="42"/>
                  </a:cubicBezTo>
                  <a:cubicBezTo>
                    <a:pt x="157" y="32"/>
                    <a:pt x="157" y="119"/>
                    <a:pt x="169" y="168"/>
                  </a:cubicBezTo>
                  <a:cubicBezTo>
                    <a:pt x="180" y="215"/>
                    <a:pt x="188" y="241"/>
                    <a:pt x="198" y="241"/>
                  </a:cubicBezTo>
                  <a:cubicBezTo>
                    <a:pt x="208" y="241"/>
                    <a:pt x="227" y="215"/>
                    <a:pt x="248" y="175"/>
                  </a:cubicBezTo>
                  <a:cubicBezTo>
                    <a:pt x="269" y="135"/>
                    <a:pt x="247" y="100"/>
                    <a:pt x="206" y="125"/>
                  </a:cubicBezTo>
                  <a:cubicBezTo>
                    <a:pt x="223" y="24"/>
                    <a:pt x="378" y="0"/>
                    <a:pt x="358" y="116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lIns="162560" tIns="81280" rIns="162560" bIns="81280"/>
            <a:lstStyle/>
            <a:p>
              <a:pPr defTabSz="1217930">
                <a:defRPr/>
              </a:pPr>
              <a:endParaRPr lang="en-US" sz="3200" kern="0" dirty="0">
                <a:solidFill>
                  <a:srgbClr val="95A5A6"/>
                </a:solidFill>
                <a:ea typeface="方正黑体简体" panose="02010601030101010101" pitchFamily="2" charset="-122"/>
              </a:endParaRPr>
            </a:p>
          </p:txBody>
        </p:sp>
      </p:grpSp>
      <p:grpSp>
        <p:nvGrpSpPr>
          <p:cNvPr id="68" name="Group 1"/>
          <p:cNvGrpSpPr/>
          <p:nvPr/>
        </p:nvGrpSpPr>
        <p:grpSpPr bwMode="auto">
          <a:xfrm>
            <a:off x="1727201" y="887716"/>
            <a:ext cx="2032000" cy="2032000"/>
            <a:chOff x="1295400" y="1506086"/>
            <a:chExt cx="1524000" cy="1524000"/>
          </a:xfrm>
        </p:grpSpPr>
        <p:sp>
          <p:nvSpPr>
            <p:cNvPr id="69" name="Oval 2"/>
            <p:cNvSpPr/>
            <p:nvPr/>
          </p:nvSpPr>
          <p:spPr>
            <a:xfrm>
              <a:off x="1295400" y="1506086"/>
              <a:ext cx="1524000" cy="1524000"/>
            </a:xfrm>
            <a:prstGeom prst="ellipse">
              <a:avLst/>
            </a:prstGeom>
            <a:solidFill>
              <a:srgbClr val="404040">
                <a:alpha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7930">
                <a:defRPr/>
              </a:pPr>
              <a:endParaRPr lang="en-US" sz="3200" kern="0" dirty="0">
                <a:solidFill>
                  <a:prstClr val="white"/>
                </a:solidFill>
                <a:latin typeface="Calibri" panose="020F0502020204030204"/>
                <a:ea typeface="方正黑体简体" panose="02010601030101010101" pitchFamily="2" charset="-122"/>
              </a:endParaRPr>
            </a:p>
          </p:txBody>
        </p:sp>
        <p:sp>
          <p:nvSpPr>
            <p:cNvPr id="70" name="Freeform 16"/>
            <p:cNvSpPr/>
            <p:nvPr/>
          </p:nvSpPr>
          <p:spPr bwMode="auto">
            <a:xfrm>
              <a:off x="1829991" y="2096636"/>
              <a:ext cx="454819" cy="369094"/>
            </a:xfrm>
            <a:custGeom>
              <a:avLst/>
              <a:gdLst>
                <a:gd name="T0" fmla="*/ 368 w 368"/>
                <a:gd name="T1" fmla="*/ 36 h 299"/>
                <a:gd name="T2" fmla="*/ 324 w 368"/>
                <a:gd name="T3" fmla="*/ 48 h 299"/>
                <a:gd name="T4" fmla="*/ 358 w 368"/>
                <a:gd name="T5" fmla="*/ 6 h 299"/>
                <a:gd name="T6" fmla="*/ 310 w 368"/>
                <a:gd name="T7" fmla="*/ 24 h 299"/>
                <a:gd name="T8" fmla="*/ 255 w 368"/>
                <a:gd name="T9" fmla="*/ 0 h 299"/>
                <a:gd name="T10" fmla="*/ 179 w 368"/>
                <a:gd name="T11" fmla="*/ 76 h 299"/>
                <a:gd name="T12" fmla="*/ 181 w 368"/>
                <a:gd name="T13" fmla="*/ 93 h 299"/>
                <a:gd name="T14" fmla="*/ 25 w 368"/>
                <a:gd name="T15" fmla="*/ 14 h 299"/>
                <a:gd name="T16" fmla="*/ 15 w 368"/>
                <a:gd name="T17" fmla="*/ 52 h 299"/>
                <a:gd name="T18" fmla="*/ 49 w 368"/>
                <a:gd name="T19" fmla="*/ 115 h 299"/>
                <a:gd name="T20" fmla="*/ 15 w 368"/>
                <a:gd name="T21" fmla="*/ 106 h 299"/>
                <a:gd name="T22" fmla="*/ 14 w 368"/>
                <a:gd name="T23" fmla="*/ 106 h 299"/>
                <a:gd name="T24" fmla="*/ 75 w 368"/>
                <a:gd name="T25" fmla="*/ 181 h 299"/>
                <a:gd name="T26" fmla="*/ 55 w 368"/>
                <a:gd name="T27" fmla="*/ 183 h 299"/>
                <a:gd name="T28" fmla="*/ 41 w 368"/>
                <a:gd name="T29" fmla="*/ 182 h 299"/>
                <a:gd name="T30" fmla="*/ 111 w 368"/>
                <a:gd name="T31" fmla="*/ 234 h 299"/>
                <a:gd name="T32" fmla="*/ 18 w 368"/>
                <a:gd name="T33" fmla="*/ 267 h 299"/>
                <a:gd name="T34" fmla="*/ 0 w 368"/>
                <a:gd name="T35" fmla="*/ 265 h 299"/>
                <a:gd name="T36" fmla="*/ 115 w 368"/>
                <a:gd name="T37" fmla="*/ 299 h 299"/>
                <a:gd name="T38" fmla="*/ 330 w 368"/>
                <a:gd name="T39" fmla="*/ 85 h 299"/>
                <a:gd name="T40" fmla="*/ 330 w 368"/>
                <a:gd name="T41" fmla="*/ 75 h 299"/>
                <a:gd name="T42" fmla="*/ 368 w 368"/>
                <a:gd name="T43" fmla="*/ 36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8" h="299">
                  <a:moveTo>
                    <a:pt x="368" y="36"/>
                  </a:moveTo>
                  <a:cubicBezTo>
                    <a:pt x="354" y="42"/>
                    <a:pt x="340" y="46"/>
                    <a:pt x="324" y="48"/>
                  </a:cubicBezTo>
                  <a:cubicBezTo>
                    <a:pt x="340" y="38"/>
                    <a:pt x="352" y="24"/>
                    <a:pt x="358" y="6"/>
                  </a:cubicBezTo>
                  <a:cubicBezTo>
                    <a:pt x="343" y="15"/>
                    <a:pt x="327" y="21"/>
                    <a:pt x="310" y="24"/>
                  </a:cubicBezTo>
                  <a:cubicBezTo>
                    <a:pt x="296" y="10"/>
                    <a:pt x="276" y="0"/>
                    <a:pt x="255" y="0"/>
                  </a:cubicBezTo>
                  <a:cubicBezTo>
                    <a:pt x="213" y="0"/>
                    <a:pt x="179" y="34"/>
                    <a:pt x="179" y="76"/>
                  </a:cubicBezTo>
                  <a:cubicBezTo>
                    <a:pt x="179" y="82"/>
                    <a:pt x="180" y="88"/>
                    <a:pt x="181" y="93"/>
                  </a:cubicBezTo>
                  <a:cubicBezTo>
                    <a:pt x="118" y="90"/>
                    <a:pt x="63" y="60"/>
                    <a:pt x="25" y="14"/>
                  </a:cubicBezTo>
                  <a:cubicBezTo>
                    <a:pt x="19" y="25"/>
                    <a:pt x="15" y="38"/>
                    <a:pt x="15" y="52"/>
                  </a:cubicBezTo>
                  <a:cubicBezTo>
                    <a:pt x="15" y="78"/>
                    <a:pt x="28" y="101"/>
                    <a:pt x="49" y="115"/>
                  </a:cubicBezTo>
                  <a:cubicBezTo>
                    <a:pt x="36" y="115"/>
                    <a:pt x="25" y="111"/>
                    <a:pt x="15" y="106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143"/>
                    <a:pt x="41" y="174"/>
                    <a:pt x="75" y="181"/>
                  </a:cubicBezTo>
                  <a:cubicBezTo>
                    <a:pt x="69" y="182"/>
                    <a:pt x="62" y="183"/>
                    <a:pt x="55" y="183"/>
                  </a:cubicBezTo>
                  <a:cubicBezTo>
                    <a:pt x="50" y="183"/>
                    <a:pt x="46" y="183"/>
                    <a:pt x="41" y="182"/>
                  </a:cubicBezTo>
                  <a:cubicBezTo>
                    <a:pt x="51" y="212"/>
                    <a:pt x="78" y="234"/>
                    <a:pt x="111" y="234"/>
                  </a:cubicBezTo>
                  <a:cubicBezTo>
                    <a:pt x="86" y="254"/>
                    <a:pt x="53" y="267"/>
                    <a:pt x="18" y="267"/>
                  </a:cubicBezTo>
                  <a:cubicBezTo>
                    <a:pt x="12" y="267"/>
                    <a:pt x="6" y="266"/>
                    <a:pt x="0" y="265"/>
                  </a:cubicBezTo>
                  <a:cubicBezTo>
                    <a:pt x="33" y="287"/>
                    <a:pt x="73" y="299"/>
                    <a:pt x="115" y="299"/>
                  </a:cubicBezTo>
                  <a:cubicBezTo>
                    <a:pt x="254" y="299"/>
                    <a:pt x="330" y="184"/>
                    <a:pt x="330" y="85"/>
                  </a:cubicBezTo>
                  <a:cubicBezTo>
                    <a:pt x="330" y="81"/>
                    <a:pt x="330" y="78"/>
                    <a:pt x="330" y="75"/>
                  </a:cubicBezTo>
                  <a:cubicBezTo>
                    <a:pt x="345" y="64"/>
                    <a:pt x="358" y="51"/>
                    <a:pt x="368" y="36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lIns="162560" tIns="81280" rIns="162560" bIns="81280"/>
            <a:lstStyle/>
            <a:p>
              <a:pPr defTabSz="1217930">
                <a:defRPr/>
              </a:pPr>
              <a:endParaRPr lang="en-US" sz="3200" kern="0" dirty="0">
                <a:solidFill>
                  <a:srgbClr val="95A5A6"/>
                </a:solidFill>
                <a:ea typeface="方正黑体简体" panose="02010601030101010101" pitchFamily="2" charset="-122"/>
              </a:endParaRPr>
            </a:p>
          </p:txBody>
        </p:sp>
      </p:grpSp>
      <p:cxnSp>
        <p:nvCxnSpPr>
          <p:cNvPr id="71" name="Straight Connector 83"/>
          <p:cNvCxnSpPr>
            <a:cxnSpLocks noChangeShapeType="1"/>
          </p:cNvCxnSpPr>
          <p:nvPr/>
        </p:nvCxnSpPr>
        <p:spPr bwMode="auto">
          <a:xfrm flipH="1">
            <a:off x="890588" y="4953000"/>
            <a:ext cx="10206037" cy="0"/>
          </a:xfrm>
          <a:prstGeom prst="line">
            <a:avLst/>
          </a:prstGeom>
          <a:noFill/>
          <a:ln w="9525">
            <a:solidFill>
              <a:srgbClr val="D9D9D9"/>
            </a:solidFill>
            <a:prstDash val="sysDot"/>
            <a:round/>
          </a:ln>
        </p:spPr>
      </p:cxnSp>
      <p:sp>
        <p:nvSpPr>
          <p:cNvPr id="72" name="Rectangle 1436"/>
          <p:cNvSpPr>
            <a:spLocks noChangeArrowheads="1"/>
          </p:cNvSpPr>
          <p:nvPr/>
        </p:nvSpPr>
        <p:spPr bwMode="auto">
          <a:xfrm>
            <a:off x="2388594" y="3084232"/>
            <a:ext cx="615553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ctr" defTabSz="1217930">
              <a:defRPr/>
            </a:pPr>
            <a:r>
              <a:rPr lang="zh-CN" altLang="en-US" sz="1200" kern="0" dirty="0" smtClean="0">
                <a:solidFill>
                  <a:srgbClr val="95A5A6"/>
                </a:solidFill>
                <a:ea typeface="方正黑体简体" panose="02010601030101010101" pitchFamily="2" charset="-122"/>
                <a:cs typeface="Arial" panose="020B0604020202020204" pitchFamily="34" charset="0"/>
              </a:rPr>
              <a:t>书目检索</a:t>
            </a:r>
            <a:endParaRPr lang="en-US" sz="1200" kern="0" dirty="0">
              <a:solidFill>
                <a:srgbClr val="95A5A6"/>
              </a:solidFill>
              <a:ea typeface="方正黑体简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3" name="Rectangle 1436"/>
          <p:cNvSpPr>
            <a:spLocks noChangeArrowheads="1"/>
          </p:cNvSpPr>
          <p:nvPr/>
        </p:nvSpPr>
        <p:spPr bwMode="auto">
          <a:xfrm>
            <a:off x="3984030" y="3084232"/>
            <a:ext cx="615554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ctr" defTabSz="1217930">
              <a:defRPr/>
            </a:pPr>
            <a:r>
              <a:rPr lang="zh-CN" altLang="en-US" sz="1200" kern="0" dirty="0" smtClean="0">
                <a:solidFill>
                  <a:srgbClr val="95A5A6"/>
                </a:solidFill>
                <a:ea typeface="方正黑体简体" panose="02010601030101010101" pitchFamily="2" charset="-122"/>
                <a:cs typeface="Arial" panose="020B0604020202020204" pitchFamily="34" charset="0"/>
              </a:rPr>
              <a:t>热门推荐</a:t>
            </a:r>
            <a:endParaRPr lang="en-US" sz="2400" kern="0" dirty="0">
              <a:solidFill>
                <a:srgbClr val="95A5A6"/>
              </a:solidFill>
              <a:ea typeface="方正黑体简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4" name="Rectangle 1436"/>
          <p:cNvSpPr>
            <a:spLocks noChangeArrowheads="1"/>
          </p:cNvSpPr>
          <p:nvPr/>
        </p:nvSpPr>
        <p:spPr bwMode="auto">
          <a:xfrm>
            <a:off x="5658845" y="3084232"/>
            <a:ext cx="615553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ctr" defTabSz="1217930">
              <a:defRPr/>
            </a:pPr>
            <a:r>
              <a:rPr lang="zh-CN" altLang="en-US" sz="1200" kern="0" dirty="0" smtClean="0">
                <a:solidFill>
                  <a:srgbClr val="95A5A6"/>
                </a:solidFill>
                <a:ea typeface="方正黑体简体" panose="02010601030101010101" pitchFamily="2" charset="-122"/>
                <a:cs typeface="Arial" panose="020B0604020202020204" pitchFamily="34" charset="0"/>
              </a:rPr>
              <a:t>读者兼书</a:t>
            </a:r>
            <a:endParaRPr lang="en-US" sz="1200" kern="0" dirty="0">
              <a:solidFill>
                <a:srgbClr val="95A5A6"/>
              </a:solidFill>
              <a:ea typeface="方正黑体简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5" name="Rectangle 1436"/>
          <p:cNvSpPr>
            <a:spLocks noChangeArrowheads="1"/>
          </p:cNvSpPr>
          <p:nvPr/>
        </p:nvSpPr>
        <p:spPr bwMode="auto">
          <a:xfrm>
            <a:off x="7367787" y="3084232"/>
            <a:ext cx="615554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ctr" defTabSz="1217930">
              <a:defRPr/>
            </a:pPr>
            <a:r>
              <a:rPr lang="zh-CN" altLang="en-US" sz="1200" kern="0" dirty="0" smtClean="0">
                <a:solidFill>
                  <a:srgbClr val="95A5A6"/>
                </a:solidFill>
                <a:ea typeface="方正黑体简体" panose="02010601030101010101" pitchFamily="2" charset="-122"/>
                <a:cs typeface="Arial" panose="020B0604020202020204" pitchFamily="34" charset="0"/>
              </a:rPr>
              <a:t>借阅历史</a:t>
            </a:r>
            <a:endParaRPr lang="en-US" sz="2400" kern="0" dirty="0">
              <a:solidFill>
                <a:srgbClr val="95A5A6"/>
              </a:solidFill>
              <a:ea typeface="方正黑体简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6" name="Rectangle 1436"/>
          <p:cNvSpPr>
            <a:spLocks noChangeArrowheads="1"/>
          </p:cNvSpPr>
          <p:nvPr/>
        </p:nvSpPr>
        <p:spPr bwMode="auto">
          <a:xfrm>
            <a:off x="9129119" y="3071353"/>
            <a:ext cx="615553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ctr" defTabSz="1217930">
              <a:defRPr/>
            </a:pPr>
            <a:r>
              <a:rPr lang="zh-CN" altLang="en-US" sz="1200" kern="0" dirty="0" smtClean="0">
                <a:solidFill>
                  <a:srgbClr val="95A5A6"/>
                </a:solidFill>
                <a:ea typeface="方正黑体简体" panose="02010601030101010101" pitchFamily="2" charset="-122"/>
                <a:cs typeface="Arial" panose="020B0604020202020204" pitchFamily="34" charset="0"/>
              </a:rPr>
              <a:t>预约信息</a:t>
            </a:r>
            <a:endParaRPr lang="en-US" sz="1200" kern="0" dirty="0">
              <a:solidFill>
                <a:srgbClr val="95A5A6"/>
              </a:solidFill>
              <a:ea typeface="方正黑体简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18" y="3480422"/>
            <a:ext cx="8702764" cy="3377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361214" y="1872828"/>
            <a:ext cx="1469572" cy="1469572"/>
          </a:xfrm>
          <a:prstGeom prst="ellipse">
            <a:avLst/>
          </a:prstGeom>
          <a:solidFill>
            <a:srgbClr val="165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350328" y="2284449"/>
            <a:ext cx="1491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谢谢</a:t>
            </a:r>
            <a:endParaRPr lang="zh-CN" altLang="en-US" sz="3600" dirty="0">
              <a:solidFill>
                <a:schemeClr val="bg1"/>
              </a:solidFill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1012723" y="-1654277"/>
            <a:ext cx="10166554" cy="10166554"/>
          </a:xfrm>
          <a:prstGeom prst="ellipse">
            <a:avLst/>
          </a:prstGeom>
          <a:noFill/>
          <a:ln>
            <a:solidFill>
              <a:srgbClr val="165878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174172" y="6480483"/>
            <a:ext cx="2561500" cy="278925"/>
            <a:chOff x="307522" y="6376197"/>
            <a:chExt cx="2561500" cy="278925"/>
          </a:xfrm>
        </p:grpSpPr>
        <p:sp>
          <p:nvSpPr>
            <p:cNvPr id="50" name="文本框 49"/>
            <p:cNvSpPr txBox="1"/>
            <p:nvPr/>
          </p:nvSpPr>
          <p:spPr>
            <a:xfrm>
              <a:off x="307522" y="6376197"/>
              <a:ext cx="6422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165878"/>
                  </a:solidFill>
                </a:rPr>
                <a:t>Title</a:t>
              </a:r>
              <a:endParaRPr lang="zh-CN" altLang="en-US" sz="1200" dirty="0">
                <a:solidFill>
                  <a:srgbClr val="165878"/>
                </a:solidFill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740441" y="6376197"/>
              <a:ext cx="8490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165878"/>
                  </a:solidFill>
                </a:rPr>
                <a:t>Works</a:t>
              </a:r>
              <a:endParaRPr lang="zh-CN" altLang="en-US" sz="1200" dirty="0">
                <a:solidFill>
                  <a:srgbClr val="165878"/>
                </a:solidFill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380189" y="6376197"/>
              <a:ext cx="8490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165878"/>
                  </a:solidFill>
                </a:rPr>
                <a:t>About</a:t>
              </a:r>
              <a:endParaRPr lang="zh-CN" altLang="en-US" sz="1200" dirty="0">
                <a:solidFill>
                  <a:srgbClr val="165878"/>
                </a:solidFill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2019936" y="6378123"/>
              <a:ext cx="8490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165878"/>
                  </a:solidFill>
                </a:rPr>
                <a:t>Help</a:t>
              </a:r>
              <a:endParaRPr lang="zh-CN" altLang="en-US" sz="1200" dirty="0">
                <a:solidFill>
                  <a:srgbClr val="165878"/>
                </a:solidFill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67630" y="6542070"/>
            <a:ext cx="1334650" cy="155751"/>
            <a:chOff x="700980" y="6447630"/>
            <a:chExt cx="1334650" cy="155751"/>
          </a:xfrm>
        </p:grpSpPr>
        <p:cxnSp>
          <p:nvCxnSpPr>
            <p:cNvPr id="57" name="直接连接符 56"/>
            <p:cNvCxnSpPr/>
            <p:nvPr/>
          </p:nvCxnSpPr>
          <p:spPr>
            <a:xfrm flipH="1">
              <a:off x="700980" y="6448034"/>
              <a:ext cx="78922" cy="155347"/>
            </a:xfrm>
            <a:prstGeom prst="line">
              <a:avLst/>
            </a:prstGeom>
            <a:ln>
              <a:solidFill>
                <a:srgbClr val="1658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H="1">
              <a:off x="1334860" y="6448034"/>
              <a:ext cx="78922" cy="155347"/>
            </a:xfrm>
            <a:prstGeom prst="line">
              <a:avLst/>
            </a:prstGeom>
            <a:ln>
              <a:solidFill>
                <a:srgbClr val="1658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H="1">
              <a:off x="1956708" y="6447630"/>
              <a:ext cx="78922" cy="155347"/>
            </a:xfrm>
            <a:prstGeom prst="line">
              <a:avLst/>
            </a:prstGeom>
            <a:ln>
              <a:solidFill>
                <a:srgbClr val="1658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组合 60"/>
          <p:cNvGrpSpPr/>
          <p:nvPr/>
        </p:nvGrpSpPr>
        <p:grpSpPr>
          <a:xfrm>
            <a:off x="11704436" y="224566"/>
            <a:ext cx="239628" cy="236667"/>
            <a:chOff x="11704436" y="224566"/>
            <a:chExt cx="239628" cy="236667"/>
          </a:xfrm>
          <a:solidFill>
            <a:srgbClr val="165878"/>
          </a:solidFill>
        </p:grpSpPr>
        <p:sp>
          <p:nvSpPr>
            <p:cNvPr id="62" name="椭圆 61"/>
            <p:cNvSpPr/>
            <p:nvPr/>
          </p:nvSpPr>
          <p:spPr>
            <a:xfrm>
              <a:off x="11908064" y="224566"/>
              <a:ext cx="36000" cy="36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/>
            <p:cNvSpPr/>
            <p:nvPr/>
          </p:nvSpPr>
          <p:spPr>
            <a:xfrm>
              <a:off x="11806250" y="224566"/>
              <a:ext cx="36000" cy="36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11704436" y="224566"/>
              <a:ext cx="36000" cy="36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/>
            <p:cNvSpPr/>
            <p:nvPr/>
          </p:nvSpPr>
          <p:spPr>
            <a:xfrm>
              <a:off x="11908064" y="324899"/>
              <a:ext cx="36000" cy="36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11806250" y="324899"/>
              <a:ext cx="36000" cy="36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11704436" y="324899"/>
              <a:ext cx="36000" cy="36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11908064" y="425233"/>
              <a:ext cx="36000" cy="36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11806250" y="425233"/>
              <a:ext cx="36000" cy="36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11704436" y="425233"/>
              <a:ext cx="36000" cy="36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5" name="椭圆 74"/>
          <p:cNvSpPr/>
          <p:nvPr/>
        </p:nvSpPr>
        <p:spPr>
          <a:xfrm>
            <a:off x="1669963" y="738137"/>
            <a:ext cx="153395" cy="153395"/>
          </a:xfrm>
          <a:prstGeom prst="ellipse">
            <a:avLst/>
          </a:prstGeom>
          <a:noFill/>
          <a:ln>
            <a:solidFill>
              <a:srgbClr val="165878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/>
          <p:cNvSpPr/>
          <p:nvPr/>
        </p:nvSpPr>
        <p:spPr>
          <a:xfrm>
            <a:off x="10509479" y="5738476"/>
            <a:ext cx="153395" cy="153395"/>
          </a:xfrm>
          <a:prstGeom prst="ellipse">
            <a:avLst/>
          </a:prstGeom>
          <a:noFill/>
          <a:ln>
            <a:solidFill>
              <a:srgbClr val="165878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7" grpId="0" animBg="1"/>
      <p:bldP spid="75" grpId="0" animBg="1"/>
      <p:bldP spid="7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3959674"/>
            <a:ext cx="12192000" cy="291983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6879506"/>
          </a:xfrm>
          <a:prstGeom prst="rect">
            <a:avLst/>
          </a:prstGeom>
          <a:gradFill>
            <a:gsLst>
              <a:gs pos="100000">
                <a:srgbClr val="F3F7F8">
                  <a:alpha val="80000"/>
                </a:srgbClr>
              </a:gs>
              <a:gs pos="83000">
                <a:srgbClr val="F3F7F8">
                  <a:alpha val="92000"/>
                </a:srgbClr>
              </a:gs>
              <a:gs pos="50000">
                <a:srgbClr val="F3F7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任意多边形: 形状 53"/>
          <p:cNvSpPr/>
          <p:nvPr/>
        </p:nvSpPr>
        <p:spPr>
          <a:xfrm>
            <a:off x="0" y="1485900"/>
            <a:ext cx="12192000" cy="4343395"/>
          </a:xfrm>
          <a:custGeom>
            <a:avLst/>
            <a:gdLst>
              <a:gd name="connsiteX0" fmla="*/ 0 w 12192000"/>
              <a:gd name="connsiteY0" fmla="*/ 0 h 4343395"/>
              <a:gd name="connsiteX1" fmla="*/ 5942936 w 12192000"/>
              <a:gd name="connsiteY1" fmla="*/ 0 h 4343395"/>
              <a:gd name="connsiteX2" fmla="*/ 6096000 w 12192000"/>
              <a:gd name="connsiteY2" fmla="*/ 192835 h 4343395"/>
              <a:gd name="connsiteX3" fmla="*/ 6249064 w 12192000"/>
              <a:gd name="connsiteY3" fmla="*/ 0 h 4343395"/>
              <a:gd name="connsiteX4" fmla="*/ 12192000 w 12192000"/>
              <a:gd name="connsiteY4" fmla="*/ 0 h 4343395"/>
              <a:gd name="connsiteX5" fmla="*/ 12192000 w 12192000"/>
              <a:gd name="connsiteY5" fmla="*/ 4343395 h 4343395"/>
              <a:gd name="connsiteX6" fmla="*/ 0 w 12192000"/>
              <a:gd name="connsiteY6" fmla="*/ 4343395 h 434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3395">
                <a:moveTo>
                  <a:pt x="0" y="0"/>
                </a:moveTo>
                <a:lnTo>
                  <a:pt x="5942936" y="0"/>
                </a:lnTo>
                <a:lnTo>
                  <a:pt x="6096000" y="192835"/>
                </a:lnTo>
                <a:lnTo>
                  <a:pt x="6249064" y="0"/>
                </a:lnTo>
                <a:lnTo>
                  <a:pt x="12192000" y="0"/>
                </a:lnTo>
                <a:lnTo>
                  <a:pt x="12192000" y="4343395"/>
                </a:lnTo>
                <a:lnTo>
                  <a:pt x="0" y="43433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96900" sx="102000" sy="102000" algn="ctr" rotWithShape="0">
              <a:srgbClr val="16587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020336" y="283911"/>
            <a:ext cx="2151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信息门户</a:t>
            </a:r>
            <a:endParaRPr lang="zh-CN" altLang="en-US" sz="2800" dirty="0">
              <a:solidFill>
                <a:srgbClr val="165878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859955" y="778295"/>
            <a:ext cx="2472090" cy="57674"/>
            <a:chOff x="4859955" y="745637"/>
            <a:chExt cx="2472090" cy="57674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4859955" y="774473"/>
              <a:ext cx="2472090" cy="0"/>
            </a:xfrm>
            <a:prstGeom prst="line">
              <a:avLst/>
            </a:prstGeom>
            <a:ln w="12700">
              <a:gradFill>
                <a:gsLst>
                  <a:gs pos="0">
                    <a:srgbClr val="165878">
                      <a:alpha val="0"/>
                    </a:srgbClr>
                  </a:gs>
                  <a:gs pos="5300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6067163" y="745637"/>
              <a:ext cx="57674" cy="57674"/>
            </a:xfrm>
            <a:prstGeom prst="ellipse">
              <a:avLst/>
            </a:prstGeom>
            <a:solidFill>
              <a:srgbClr val="F3F7F8"/>
            </a:solidFill>
            <a:ln>
              <a:solidFill>
                <a:srgbClr val="1658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45" name="椭圆 44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271632" y="1830379"/>
            <a:ext cx="3534618" cy="3709740"/>
            <a:chOff x="5992574" y="2450117"/>
            <a:chExt cx="5200403" cy="2405800"/>
          </a:xfrm>
        </p:grpSpPr>
        <p:sp>
          <p:nvSpPr>
            <p:cNvPr id="44" name="Rectangle 3"/>
            <p:cNvSpPr/>
            <p:nvPr/>
          </p:nvSpPr>
          <p:spPr>
            <a:xfrm>
              <a:off x="5992574" y="2450117"/>
              <a:ext cx="5200403" cy="2405800"/>
            </a:xfrm>
            <a:prstGeom prst="rect">
              <a:avLst/>
            </a:prstGeom>
            <a:solidFill>
              <a:srgbClr val="FE8F0E"/>
            </a:solidFill>
            <a:ln w="28575" cap="flat" cmpd="sng" algn="ctr">
              <a:noFill/>
              <a:prstDash val="solid"/>
            </a:ln>
            <a:effectLst/>
          </p:spPr>
          <p:style>
            <a:lnRef idx="2">
              <a:srgbClr val="FFBF53">
                <a:shade val="50000"/>
              </a:srgbClr>
            </a:lnRef>
            <a:fillRef idx="1">
              <a:srgbClr val="FFBF53"/>
            </a:fillRef>
            <a:effectRef idx="0">
              <a:srgbClr val="FFBF53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方正黑体简体" panose="02010601030101010101" pitchFamily="2" charset="-122"/>
                <a:cs typeface="+mn-cs"/>
              </a:endParaRPr>
            </a:p>
          </p:txBody>
        </p:sp>
        <p:sp>
          <p:nvSpPr>
            <p:cNvPr id="58" name="Freeform 451"/>
            <p:cNvSpPr>
              <a:spLocks noEditPoints="1"/>
            </p:cNvSpPr>
            <p:nvPr/>
          </p:nvSpPr>
          <p:spPr bwMode="auto">
            <a:xfrm>
              <a:off x="6990077" y="3014524"/>
              <a:ext cx="274638" cy="276225"/>
            </a:xfrm>
            <a:custGeom>
              <a:avLst/>
              <a:gdLst>
                <a:gd name="T0" fmla="*/ 259145355 w 287"/>
                <a:gd name="T1" fmla="*/ 215256963 h 288"/>
                <a:gd name="T2" fmla="*/ 226180182 w 287"/>
                <a:gd name="T3" fmla="*/ 191339523 h 288"/>
                <a:gd name="T4" fmla="*/ 124536371 w 287"/>
                <a:gd name="T5" fmla="*/ 88310475 h 288"/>
                <a:gd name="T6" fmla="*/ 130031045 w 287"/>
                <a:gd name="T7" fmla="*/ 68072198 h 288"/>
                <a:gd name="T8" fmla="*/ 62268186 w 287"/>
                <a:gd name="T9" fmla="*/ 0 h 288"/>
                <a:gd name="T10" fmla="*/ 55858690 w 287"/>
                <a:gd name="T11" fmla="*/ 6439495 h 288"/>
                <a:gd name="T12" fmla="*/ 81497630 w 287"/>
                <a:gd name="T13" fmla="*/ 46915090 h 288"/>
                <a:gd name="T14" fmla="*/ 45785121 w 287"/>
                <a:gd name="T15" fmla="*/ 82790771 h 288"/>
                <a:gd name="T16" fmla="*/ 5494674 w 287"/>
                <a:gd name="T17" fmla="*/ 57033749 h 288"/>
                <a:gd name="T18" fmla="*/ 0 w 287"/>
                <a:gd name="T19" fmla="*/ 63473244 h 288"/>
                <a:gd name="T20" fmla="*/ 67762860 w 287"/>
                <a:gd name="T21" fmla="*/ 131545442 h 288"/>
                <a:gd name="T22" fmla="*/ 86992304 w 287"/>
                <a:gd name="T23" fmla="*/ 126026697 h 288"/>
                <a:gd name="T24" fmla="*/ 189551894 w 287"/>
                <a:gd name="T25" fmla="*/ 229055745 h 288"/>
                <a:gd name="T26" fmla="*/ 213360234 w 287"/>
                <a:gd name="T27" fmla="*/ 261252262 h 288"/>
                <a:gd name="T28" fmla="*/ 226180182 w 287"/>
                <a:gd name="T29" fmla="*/ 264931426 h 288"/>
                <a:gd name="T30" fmla="*/ 262808471 w 287"/>
                <a:gd name="T31" fmla="*/ 229055745 h 288"/>
                <a:gd name="T32" fmla="*/ 259145355 w 287"/>
                <a:gd name="T33" fmla="*/ 215256963 h 288"/>
                <a:gd name="T34" fmla="*/ 223432845 w 287"/>
                <a:gd name="T35" fmla="*/ 240094195 h 288"/>
                <a:gd name="T36" fmla="*/ 207865560 w 287"/>
                <a:gd name="T37" fmla="*/ 224455831 h 288"/>
                <a:gd name="T38" fmla="*/ 223432845 w 287"/>
                <a:gd name="T39" fmla="*/ 209737259 h 288"/>
                <a:gd name="T40" fmla="*/ 238084352 w 287"/>
                <a:gd name="T41" fmla="*/ 224455831 h 288"/>
                <a:gd name="T42" fmla="*/ 223432845 w 287"/>
                <a:gd name="T43" fmla="*/ 240094195 h 28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87" h="288">
                  <a:moveTo>
                    <a:pt x="283" y="234"/>
                  </a:moveTo>
                  <a:cubicBezTo>
                    <a:pt x="247" y="208"/>
                    <a:pt x="247" y="208"/>
                    <a:pt x="247" y="208"/>
                  </a:cubicBezTo>
                  <a:cubicBezTo>
                    <a:pt x="136" y="96"/>
                    <a:pt x="136" y="96"/>
                    <a:pt x="136" y="96"/>
                  </a:cubicBezTo>
                  <a:cubicBezTo>
                    <a:pt x="140" y="89"/>
                    <a:pt x="142" y="81"/>
                    <a:pt x="142" y="74"/>
                  </a:cubicBezTo>
                  <a:cubicBezTo>
                    <a:pt x="142" y="37"/>
                    <a:pt x="106" y="0"/>
                    <a:pt x="68" y="0"/>
                  </a:cubicBezTo>
                  <a:cubicBezTo>
                    <a:pt x="68" y="0"/>
                    <a:pt x="64" y="5"/>
                    <a:pt x="61" y="7"/>
                  </a:cubicBezTo>
                  <a:cubicBezTo>
                    <a:pt x="92" y="37"/>
                    <a:pt x="89" y="32"/>
                    <a:pt x="89" y="51"/>
                  </a:cubicBezTo>
                  <a:cubicBezTo>
                    <a:pt x="89" y="66"/>
                    <a:pt x="65" y="90"/>
                    <a:pt x="50" y="90"/>
                  </a:cubicBezTo>
                  <a:cubicBezTo>
                    <a:pt x="31" y="90"/>
                    <a:pt x="37" y="93"/>
                    <a:pt x="6" y="62"/>
                  </a:cubicBezTo>
                  <a:cubicBezTo>
                    <a:pt x="4" y="65"/>
                    <a:pt x="0" y="69"/>
                    <a:pt x="0" y="69"/>
                  </a:cubicBezTo>
                  <a:cubicBezTo>
                    <a:pt x="0" y="107"/>
                    <a:pt x="36" y="143"/>
                    <a:pt x="74" y="143"/>
                  </a:cubicBezTo>
                  <a:cubicBezTo>
                    <a:pt x="80" y="143"/>
                    <a:pt x="88" y="141"/>
                    <a:pt x="95" y="137"/>
                  </a:cubicBezTo>
                  <a:cubicBezTo>
                    <a:pt x="207" y="249"/>
                    <a:pt x="207" y="249"/>
                    <a:pt x="207" y="249"/>
                  </a:cubicBezTo>
                  <a:cubicBezTo>
                    <a:pt x="233" y="284"/>
                    <a:pt x="233" y="284"/>
                    <a:pt x="233" y="284"/>
                  </a:cubicBezTo>
                  <a:cubicBezTo>
                    <a:pt x="247" y="288"/>
                    <a:pt x="247" y="288"/>
                    <a:pt x="247" y="288"/>
                  </a:cubicBezTo>
                  <a:cubicBezTo>
                    <a:pt x="287" y="249"/>
                    <a:pt x="287" y="249"/>
                    <a:pt x="287" y="249"/>
                  </a:cubicBezTo>
                  <a:lnTo>
                    <a:pt x="283" y="234"/>
                  </a:lnTo>
                  <a:close/>
                  <a:moveTo>
                    <a:pt x="244" y="261"/>
                  </a:moveTo>
                  <a:cubicBezTo>
                    <a:pt x="234" y="261"/>
                    <a:pt x="227" y="254"/>
                    <a:pt x="227" y="244"/>
                  </a:cubicBezTo>
                  <a:cubicBezTo>
                    <a:pt x="227" y="235"/>
                    <a:pt x="234" y="228"/>
                    <a:pt x="244" y="228"/>
                  </a:cubicBezTo>
                  <a:cubicBezTo>
                    <a:pt x="253" y="228"/>
                    <a:pt x="260" y="235"/>
                    <a:pt x="260" y="244"/>
                  </a:cubicBezTo>
                  <a:cubicBezTo>
                    <a:pt x="260" y="254"/>
                    <a:pt x="253" y="261"/>
                    <a:pt x="244" y="261"/>
                  </a:cubicBezTo>
                  <a:close/>
                </a:path>
              </a:pathLst>
            </a:custGeom>
            <a:solidFill>
              <a:srgbClr val="FE8F0E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solidFill>
                  <a:schemeClr val="bg2">
                    <a:lumMod val="10000"/>
                  </a:schemeClr>
                </a:solidFill>
                <a:ea typeface="方正黑体简体" panose="02010601030101010101" pitchFamily="2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287233" y="860970"/>
            <a:ext cx="1736391" cy="430445"/>
            <a:chOff x="1184638" y="4391022"/>
            <a:chExt cx="1621945" cy="369332"/>
          </a:xfrm>
        </p:grpSpPr>
        <p:sp>
          <p:nvSpPr>
            <p:cNvPr id="70" name="矩形 69"/>
            <p:cNvSpPr/>
            <p:nvPr/>
          </p:nvSpPr>
          <p:spPr>
            <a:xfrm>
              <a:off x="1184638" y="4391022"/>
              <a:ext cx="1621945" cy="3693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2010601030101010101" pitchFamily="2" charset="-122"/>
              </a:endParaRPr>
            </a:p>
          </p:txBody>
        </p:sp>
        <p:sp>
          <p:nvSpPr>
            <p:cNvPr id="71" name="文本框 59"/>
            <p:cNvSpPr txBox="1"/>
            <p:nvPr/>
          </p:nvSpPr>
          <p:spPr>
            <a:xfrm>
              <a:off x="1217968" y="4391022"/>
              <a:ext cx="1555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 smtClean="0">
                  <a:solidFill>
                    <a:schemeClr val="bg1"/>
                  </a:solidFill>
                  <a:latin typeface="Arial" panose="020B0604020202020204"/>
                  <a:ea typeface="方正黑体简体" panose="02010601030101010101" pitchFamily="2" charset="-122"/>
                  <a:cs typeface="Arial" panose="020B0604020202020204"/>
                </a:rPr>
                <a:t>系统登录</a:t>
              </a:r>
              <a:endParaRPr lang="zh-CN" altLang="en-US" b="1" dirty="0">
                <a:solidFill>
                  <a:schemeClr val="bg1"/>
                </a:solidFill>
                <a:latin typeface="Arial" panose="020B0604020202020204"/>
                <a:ea typeface="方正黑体简体" panose="02010601030101010101" pitchFamily="2" charset="-122"/>
                <a:cs typeface="Arial" panose="020B0604020202020204"/>
              </a:endParaRPr>
            </a:p>
          </p:txBody>
        </p:sp>
      </p:grpSp>
      <p:sp>
        <p:nvSpPr>
          <p:cNvPr id="72" name="矩形 71"/>
          <p:cNvSpPr/>
          <p:nvPr/>
        </p:nvSpPr>
        <p:spPr>
          <a:xfrm>
            <a:off x="459888" y="5900508"/>
            <a:ext cx="10022367" cy="902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54000">
              <a:lnSpc>
                <a:spcPts val="2200"/>
              </a:lnSpc>
            </a:pPr>
            <a:r>
              <a:rPr lang="zh-CN" altLang="zh-CN" sz="16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用浏览器打开地址：</a:t>
            </a:r>
            <a:r>
              <a:rPr lang="en-US" altLang="zh-CN" sz="16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hlinkClick r:id="rId2"/>
              </a:rPr>
              <a:t>http://</a:t>
            </a:r>
            <a:r>
              <a:rPr lang="en-US" altLang="zh-CN" sz="16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hlinkClick r:id="rId2"/>
              </a:rPr>
              <a:t>portal.jxvc.jx.cn</a:t>
            </a:r>
            <a:r>
              <a:rPr lang="zh-CN" altLang="en-US" sz="16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，或者点击</a:t>
            </a:r>
            <a:endParaRPr lang="zh-CN" altLang="zh-CN" sz="1600" dirty="0">
              <a:solidFill>
                <a:srgbClr val="165878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  <a:p>
            <a:r>
              <a:rPr lang="en-US" altLang="zh-CN" sz="16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   </a:t>
            </a:r>
            <a:r>
              <a:rPr lang="en-US" altLang="zh-CN" sz="16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 </a:t>
            </a:r>
            <a:r>
              <a:rPr lang="zh-CN" altLang="zh-CN" sz="16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账号</a:t>
            </a:r>
            <a:r>
              <a:rPr lang="zh-CN" altLang="zh-CN" sz="16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：职工号（教职工）</a:t>
            </a:r>
            <a:r>
              <a:rPr lang="en-US" altLang="zh-CN" sz="16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/</a:t>
            </a:r>
            <a:r>
              <a:rPr lang="zh-CN" altLang="zh-CN" sz="16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学号（学生）</a:t>
            </a:r>
            <a:r>
              <a:rPr lang="en-US" altLang="zh-CN" sz="16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 </a:t>
            </a:r>
            <a:r>
              <a:rPr lang="zh-CN" altLang="zh-CN" sz="16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密码：初始密码为身份证号</a:t>
            </a:r>
            <a:r>
              <a:rPr lang="en-US" altLang="zh-CN" sz="16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/</a:t>
            </a:r>
            <a:r>
              <a:rPr lang="zh-CN" altLang="zh-CN" sz="16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护照号后</a:t>
            </a:r>
            <a:r>
              <a:rPr lang="en-US" altLang="zh-CN" sz="16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6</a:t>
            </a:r>
            <a:r>
              <a:rPr lang="zh-CN" altLang="zh-CN" sz="16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位</a:t>
            </a:r>
            <a:r>
              <a:rPr lang="zh-CN" altLang="zh-CN" sz="1400" dirty="0"/>
              <a:t>。</a:t>
            </a:r>
            <a:endParaRPr lang="zh-CN" altLang="zh-CN" sz="1400" dirty="0"/>
          </a:p>
          <a:p>
            <a:pPr indent="254000">
              <a:lnSpc>
                <a:spcPts val="2200"/>
              </a:lnSpc>
              <a:spcAft>
                <a:spcPts val="0"/>
              </a:spcAft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516690" y="2159900"/>
            <a:ext cx="280950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1.</a:t>
            </a:r>
            <a:r>
              <a:rPr lang="zh-CN" altLang="zh-CN" kern="1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点击学校官网：</a:t>
            </a:r>
            <a:r>
              <a:rPr lang="en-US" altLang="zh-CN" kern="1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http://www.jxvc.jx.cn </a:t>
            </a:r>
            <a:r>
              <a:rPr lang="zh-CN" altLang="zh-CN" kern="1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导航栏最右侧“数字校园”链接进入</a:t>
            </a:r>
            <a:r>
              <a:rPr lang="zh-CN" altLang="zh-CN" kern="100" dirty="0" smtClean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en-US" altLang="zh-CN" kern="100" dirty="0" smtClean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zh-CN" altLang="zh-CN" kern="100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kern="1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2.</a:t>
            </a:r>
            <a:r>
              <a:rPr lang="zh-CN" altLang="zh-CN" kern="1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直接输入网址：</a:t>
            </a:r>
            <a:r>
              <a:rPr lang="en-US" altLang="zh-CN" kern="1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http://portal.jxvc.jx.cn </a:t>
            </a:r>
            <a:r>
              <a:rPr lang="zh-CN" altLang="zh-CN" kern="1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进入。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15" y="1614262"/>
            <a:ext cx="7800319" cy="4006334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" grpId="0"/>
      <p:bldP spid="7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3959674"/>
            <a:ext cx="12192000" cy="291983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6879506"/>
          </a:xfrm>
          <a:prstGeom prst="rect">
            <a:avLst/>
          </a:prstGeom>
          <a:gradFill>
            <a:gsLst>
              <a:gs pos="100000">
                <a:srgbClr val="F3F7F8">
                  <a:alpha val="80000"/>
                </a:srgbClr>
              </a:gs>
              <a:gs pos="83000">
                <a:srgbClr val="F3F7F8">
                  <a:alpha val="92000"/>
                </a:srgbClr>
              </a:gs>
              <a:gs pos="50000">
                <a:srgbClr val="F3F7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020336" y="283911"/>
            <a:ext cx="2151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信息门户</a:t>
            </a:r>
            <a:endParaRPr lang="zh-CN" altLang="en-US" sz="2800" dirty="0">
              <a:solidFill>
                <a:srgbClr val="165878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859955" y="778295"/>
            <a:ext cx="2472090" cy="57674"/>
            <a:chOff x="4859955" y="745637"/>
            <a:chExt cx="2472090" cy="57674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4859955" y="774473"/>
              <a:ext cx="2472090" cy="0"/>
            </a:xfrm>
            <a:prstGeom prst="line">
              <a:avLst/>
            </a:prstGeom>
            <a:ln w="12700">
              <a:gradFill>
                <a:gsLst>
                  <a:gs pos="0">
                    <a:srgbClr val="165878">
                      <a:alpha val="0"/>
                    </a:srgbClr>
                  </a:gs>
                  <a:gs pos="5300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6067163" y="745637"/>
              <a:ext cx="57674" cy="57674"/>
            </a:xfrm>
            <a:prstGeom prst="ellipse">
              <a:avLst/>
            </a:prstGeom>
            <a:solidFill>
              <a:srgbClr val="F3F7F8"/>
            </a:solidFill>
            <a:ln>
              <a:solidFill>
                <a:srgbClr val="1658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45" name="椭圆 44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287233" y="860970"/>
            <a:ext cx="1736391" cy="430445"/>
            <a:chOff x="1184638" y="4391022"/>
            <a:chExt cx="1621945" cy="369332"/>
          </a:xfrm>
        </p:grpSpPr>
        <p:sp>
          <p:nvSpPr>
            <p:cNvPr id="70" name="矩形 69"/>
            <p:cNvSpPr/>
            <p:nvPr/>
          </p:nvSpPr>
          <p:spPr>
            <a:xfrm>
              <a:off x="1184638" y="4391022"/>
              <a:ext cx="1621945" cy="3693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2010601030101010101" pitchFamily="2" charset="-122"/>
              </a:endParaRPr>
            </a:p>
          </p:txBody>
        </p:sp>
        <p:sp>
          <p:nvSpPr>
            <p:cNvPr id="71" name="文本框 59"/>
            <p:cNvSpPr txBox="1"/>
            <p:nvPr/>
          </p:nvSpPr>
          <p:spPr>
            <a:xfrm>
              <a:off x="1217968" y="4391022"/>
              <a:ext cx="1555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 smtClean="0">
                  <a:solidFill>
                    <a:schemeClr val="bg1"/>
                  </a:solidFill>
                  <a:latin typeface="Arial" panose="020B0604020202020204"/>
                  <a:ea typeface="方正黑体简体" panose="02010601030101010101" pitchFamily="2" charset="-122"/>
                  <a:cs typeface="Arial" panose="020B0604020202020204"/>
                </a:rPr>
                <a:t>系统登录</a:t>
              </a:r>
              <a:endParaRPr lang="zh-CN" altLang="en-US" b="1" dirty="0">
                <a:solidFill>
                  <a:schemeClr val="bg1"/>
                </a:solidFill>
                <a:latin typeface="Arial" panose="020B0604020202020204"/>
                <a:ea typeface="方正黑体简体" panose="02010601030101010101" pitchFamily="2" charset="-122"/>
                <a:cs typeface="Arial" panose="020B0604020202020204"/>
              </a:endParaRPr>
            </a:p>
          </p:txBody>
        </p:sp>
      </p:grpSp>
      <p:sp>
        <p:nvSpPr>
          <p:cNvPr id="72" name="矩形 71"/>
          <p:cNvSpPr/>
          <p:nvPr/>
        </p:nvSpPr>
        <p:spPr>
          <a:xfrm>
            <a:off x="459888" y="5900508"/>
            <a:ext cx="10022367" cy="902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54000">
              <a:lnSpc>
                <a:spcPts val="2200"/>
              </a:lnSpc>
            </a:pPr>
            <a:r>
              <a:rPr lang="zh-CN" altLang="zh-CN" sz="16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用浏览器打开地址：</a:t>
            </a:r>
            <a:r>
              <a:rPr lang="en-US" altLang="zh-CN" sz="16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hlinkClick r:id="rId2"/>
              </a:rPr>
              <a:t>http://</a:t>
            </a:r>
            <a:r>
              <a:rPr lang="en-US" altLang="zh-CN" sz="16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hlinkClick r:id="rId2"/>
              </a:rPr>
              <a:t>portal.jxvc.jx.cn</a:t>
            </a:r>
            <a:r>
              <a:rPr lang="zh-CN" altLang="en-US" sz="16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，或者点击</a:t>
            </a:r>
            <a:endParaRPr lang="zh-CN" altLang="zh-CN" sz="1600" dirty="0">
              <a:solidFill>
                <a:srgbClr val="165878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  <a:p>
            <a:r>
              <a:rPr lang="en-US" altLang="zh-CN" sz="16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   </a:t>
            </a:r>
            <a:r>
              <a:rPr lang="en-US" altLang="zh-CN" sz="16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 </a:t>
            </a:r>
            <a:r>
              <a:rPr lang="zh-CN" altLang="zh-CN" sz="16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账号</a:t>
            </a:r>
            <a:r>
              <a:rPr lang="zh-CN" altLang="zh-CN" sz="16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：职工号（教职工）</a:t>
            </a:r>
            <a:r>
              <a:rPr lang="en-US" altLang="zh-CN" sz="16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/</a:t>
            </a:r>
            <a:r>
              <a:rPr lang="zh-CN" altLang="zh-CN" sz="16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学号（学生）</a:t>
            </a:r>
            <a:r>
              <a:rPr lang="en-US" altLang="zh-CN" sz="16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 </a:t>
            </a:r>
            <a:r>
              <a:rPr lang="zh-CN" altLang="zh-CN" sz="16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密码：初始密码为身份证号</a:t>
            </a:r>
            <a:r>
              <a:rPr lang="en-US" altLang="zh-CN" sz="16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/</a:t>
            </a:r>
            <a:r>
              <a:rPr lang="zh-CN" altLang="zh-CN" sz="16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护照号后</a:t>
            </a:r>
            <a:r>
              <a:rPr lang="en-US" altLang="zh-CN" sz="16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6</a:t>
            </a:r>
            <a:r>
              <a:rPr lang="zh-CN" altLang="zh-CN" sz="1600" dirty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位</a:t>
            </a:r>
            <a:r>
              <a:rPr lang="zh-CN" altLang="zh-CN" sz="1400" dirty="0"/>
              <a:t>。</a:t>
            </a:r>
            <a:endParaRPr lang="zh-CN" altLang="zh-CN" sz="1400" dirty="0"/>
          </a:p>
          <a:p>
            <a:pPr indent="254000">
              <a:lnSpc>
                <a:spcPts val="2200"/>
              </a:lnSpc>
              <a:spcAft>
                <a:spcPts val="0"/>
              </a:spcAft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54" name="任意多边形: 形状 53"/>
          <p:cNvSpPr/>
          <p:nvPr/>
        </p:nvSpPr>
        <p:spPr>
          <a:xfrm>
            <a:off x="185085" y="1482888"/>
            <a:ext cx="11839275" cy="4343395"/>
          </a:xfrm>
          <a:custGeom>
            <a:avLst/>
            <a:gdLst>
              <a:gd name="connsiteX0" fmla="*/ 0 w 12192000"/>
              <a:gd name="connsiteY0" fmla="*/ 0 h 4343395"/>
              <a:gd name="connsiteX1" fmla="*/ 5942936 w 12192000"/>
              <a:gd name="connsiteY1" fmla="*/ 0 h 4343395"/>
              <a:gd name="connsiteX2" fmla="*/ 6096000 w 12192000"/>
              <a:gd name="connsiteY2" fmla="*/ 192835 h 4343395"/>
              <a:gd name="connsiteX3" fmla="*/ 6249064 w 12192000"/>
              <a:gd name="connsiteY3" fmla="*/ 0 h 4343395"/>
              <a:gd name="connsiteX4" fmla="*/ 12192000 w 12192000"/>
              <a:gd name="connsiteY4" fmla="*/ 0 h 4343395"/>
              <a:gd name="connsiteX5" fmla="*/ 12192000 w 12192000"/>
              <a:gd name="connsiteY5" fmla="*/ 4343395 h 4343395"/>
              <a:gd name="connsiteX6" fmla="*/ 0 w 12192000"/>
              <a:gd name="connsiteY6" fmla="*/ 4343395 h 434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3395">
                <a:moveTo>
                  <a:pt x="0" y="0"/>
                </a:moveTo>
                <a:lnTo>
                  <a:pt x="5942936" y="0"/>
                </a:lnTo>
                <a:lnTo>
                  <a:pt x="6096000" y="192835"/>
                </a:lnTo>
                <a:lnTo>
                  <a:pt x="6249064" y="0"/>
                </a:lnTo>
                <a:lnTo>
                  <a:pt x="12192000" y="0"/>
                </a:lnTo>
                <a:lnTo>
                  <a:pt x="12192000" y="4343395"/>
                </a:lnTo>
                <a:lnTo>
                  <a:pt x="0" y="43433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96900" sx="102000" sy="102000" algn="ctr" rotWithShape="0">
              <a:srgbClr val="16587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8" y="1592166"/>
            <a:ext cx="10204059" cy="4232155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3959674"/>
            <a:ext cx="12192000" cy="291983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6879506"/>
          </a:xfrm>
          <a:prstGeom prst="rect">
            <a:avLst/>
          </a:prstGeom>
          <a:gradFill>
            <a:gsLst>
              <a:gs pos="100000">
                <a:srgbClr val="F3F7F8">
                  <a:alpha val="80000"/>
                </a:srgbClr>
              </a:gs>
              <a:gs pos="83000">
                <a:srgbClr val="F3F7F8">
                  <a:alpha val="92000"/>
                </a:srgbClr>
              </a:gs>
              <a:gs pos="50000">
                <a:srgbClr val="F3F7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020336" y="283911"/>
            <a:ext cx="2151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信息门户</a:t>
            </a:r>
            <a:endParaRPr lang="zh-CN" altLang="en-US" sz="2800" dirty="0">
              <a:solidFill>
                <a:srgbClr val="165878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859955" y="778295"/>
            <a:ext cx="2472090" cy="57674"/>
            <a:chOff x="4859955" y="745637"/>
            <a:chExt cx="2472090" cy="57674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4859955" y="774473"/>
              <a:ext cx="2472090" cy="0"/>
            </a:xfrm>
            <a:prstGeom prst="line">
              <a:avLst/>
            </a:prstGeom>
            <a:ln w="12700">
              <a:gradFill>
                <a:gsLst>
                  <a:gs pos="0">
                    <a:srgbClr val="165878">
                      <a:alpha val="0"/>
                    </a:srgbClr>
                  </a:gs>
                  <a:gs pos="5300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6067163" y="745637"/>
              <a:ext cx="57674" cy="57674"/>
            </a:xfrm>
            <a:prstGeom prst="ellipse">
              <a:avLst/>
            </a:prstGeom>
            <a:solidFill>
              <a:srgbClr val="F3F7F8"/>
            </a:solidFill>
            <a:ln>
              <a:solidFill>
                <a:srgbClr val="1658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45" name="椭圆 44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287233" y="860970"/>
            <a:ext cx="1736391" cy="430445"/>
            <a:chOff x="1184638" y="4391022"/>
            <a:chExt cx="1621945" cy="369332"/>
          </a:xfrm>
        </p:grpSpPr>
        <p:sp>
          <p:nvSpPr>
            <p:cNvPr id="70" name="矩形 69"/>
            <p:cNvSpPr/>
            <p:nvPr/>
          </p:nvSpPr>
          <p:spPr>
            <a:xfrm>
              <a:off x="1184638" y="4391022"/>
              <a:ext cx="1621945" cy="3693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2010601030101010101" pitchFamily="2" charset="-122"/>
              </a:endParaRPr>
            </a:p>
          </p:txBody>
        </p:sp>
        <p:sp>
          <p:nvSpPr>
            <p:cNvPr id="71" name="文本框 59"/>
            <p:cNvSpPr txBox="1"/>
            <p:nvPr/>
          </p:nvSpPr>
          <p:spPr>
            <a:xfrm>
              <a:off x="1217968" y="4391022"/>
              <a:ext cx="1555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 smtClean="0">
                  <a:solidFill>
                    <a:schemeClr val="bg1"/>
                  </a:solidFill>
                  <a:latin typeface="Arial" panose="020B0604020202020204"/>
                  <a:ea typeface="方正黑体简体" panose="02010601030101010101" pitchFamily="2" charset="-122"/>
                  <a:cs typeface="Arial" panose="020B0604020202020204"/>
                </a:rPr>
                <a:t>系统登录</a:t>
              </a:r>
              <a:endParaRPr lang="zh-CN" altLang="en-US" b="1" dirty="0">
                <a:solidFill>
                  <a:schemeClr val="bg1"/>
                </a:solidFill>
                <a:latin typeface="Arial" panose="020B0604020202020204"/>
                <a:ea typeface="方正黑体简体" panose="02010601030101010101" pitchFamily="2" charset="-122"/>
                <a:cs typeface="Arial" panose="020B0604020202020204"/>
              </a:endParaRPr>
            </a:p>
          </p:txBody>
        </p:sp>
      </p:grpSp>
      <p:sp>
        <p:nvSpPr>
          <p:cNvPr id="72" name="矩形 71"/>
          <p:cNvSpPr/>
          <p:nvPr/>
        </p:nvSpPr>
        <p:spPr>
          <a:xfrm>
            <a:off x="1055979" y="6027435"/>
            <a:ext cx="10022367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54000">
              <a:lnSpc>
                <a:spcPts val="2200"/>
              </a:lnSpc>
            </a:pPr>
            <a:r>
              <a:rPr lang="zh-CN" altLang="en-US" sz="1600" dirty="0" smtClean="0">
                <a:solidFill>
                  <a:srgbClr val="165878"/>
                </a:solidFill>
                <a:ea typeface="思源黑体 Normal" panose="020B0400000000000000" pitchFamily="34" charset="-122"/>
              </a:rPr>
              <a:t>首次登陆需输入一个 用户别名（如果职工号不便于记忆的话可以使用这个别名登录信息门户），和新密码</a:t>
            </a:r>
            <a:endParaRPr lang="zh-CN" altLang="zh-CN" sz="1400" dirty="0"/>
          </a:p>
          <a:p>
            <a:pPr indent="254000">
              <a:lnSpc>
                <a:spcPts val="2200"/>
              </a:lnSpc>
              <a:spcAft>
                <a:spcPts val="0"/>
              </a:spcAft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54" name="任意多边形: 形状 53"/>
          <p:cNvSpPr/>
          <p:nvPr/>
        </p:nvSpPr>
        <p:spPr>
          <a:xfrm>
            <a:off x="185085" y="1482888"/>
            <a:ext cx="11839275" cy="4343395"/>
          </a:xfrm>
          <a:custGeom>
            <a:avLst/>
            <a:gdLst>
              <a:gd name="connsiteX0" fmla="*/ 0 w 12192000"/>
              <a:gd name="connsiteY0" fmla="*/ 0 h 4343395"/>
              <a:gd name="connsiteX1" fmla="*/ 5942936 w 12192000"/>
              <a:gd name="connsiteY1" fmla="*/ 0 h 4343395"/>
              <a:gd name="connsiteX2" fmla="*/ 6096000 w 12192000"/>
              <a:gd name="connsiteY2" fmla="*/ 192835 h 4343395"/>
              <a:gd name="connsiteX3" fmla="*/ 6249064 w 12192000"/>
              <a:gd name="connsiteY3" fmla="*/ 0 h 4343395"/>
              <a:gd name="connsiteX4" fmla="*/ 12192000 w 12192000"/>
              <a:gd name="connsiteY4" fmla="*/ 0 h 4343395"/>
              <a:gd name="connsiteX5" fmla="*/ 12192000 w 12192000"/>
              <a:gd name="connsiteY5" fmla="*/ 4343395 h 4343395"/>
              <a:gd name="connsiteX6" fmla="*/ 0 w 12192000"/>
              <a:gd name="connsiteY6" fmla="*/ 4343395 h 434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3395">
                <a:moveTo>
                  <a:pt x="0" y="0"/>
                </a:moveTo>
                <a:lnTo>
                  <a:pt x="5942936" y="0"/>
                </a:lnTo>
                <a:lnTo>
                  <a:pt x="6096000" y="192835"/>
                </a:lnTo>
                <a:lnTo>
                  <a:pt x="6249064" y="0"/>
                </a:lnTo>
                <a:lnTo>
                  <a:pt x="12192000" y="0"/>
                </a:lnTo>
                <a:lnTo>
                  <a:pt x="12192000" y="4343395"/>
                </a:lnTo>
                <a:lnTo>
                  <a:pt x="0" y="43433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96900" sx="102000" sy="102000" algn="ctr" rotWithShape="0">
              <a:srgbClr val="16587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7170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624" y="1568702"/>
            <a:ext cx="8501232" cy="417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3959674"/>
            <a:ext cx="12192000" cy="291983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8837" y="-21506"/>
            <a:ext cx="12192000" cy="6879506"/>
          </a:xfrm>
          <a:prstGeom prst="rect">
            <a:avLst/>
          </a:prstGeom>
          <a:gradFill>
            <a:gsLst>
              <a:gs pos="100000">
                <a:srgbClr val="F3F7F8">
                  <a:alpha val="80000"/>
                </a:srgbClr>
              </a:gs>
              <a:gs pos="83000">
                <a:srgbClr val="F3F7F8">
                  <a:alpha val="92000"/>
                </a:srgbClr>
              </a:gs>
              <a:gs pos="50000">
                <a:srgbClr val="F3F7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任意多边形: 形状 53"/>
          <p:cNvSpPr/>
          <p:nvPr/>
        </p:nvSpPr>
        <p:spPr>
          <a:xfrm>
            <a:off x="0" y="114300"/>
            <a:ext cx="12192000" cy="5714996"/>
          </a:xfrm>
          <a:custGeom>
            <a:avLst/>
            <a:gdLst>
              <a:gd name="connsiteX0" fmla="*/ 0 w 12192000"/>
              <a:gd name="connsiteY0" fmla="*/ 0 h 4343395"/>
              <a:gd name="connsiteX1" fmla="*/ 5942936 w 12192000"/>
              <a:gd name="connsiteY1" fmla="*/ 0 h 4343395"/>
              <a:gd name="connsiteX2" fmla="*/ 6096000 w 12192000"/>
              <a:gd name="connsiteY2" fmla="*/ 192835 h 4343395"/>
              <a:gd name="connsiteX3" fmla="*/ 6249064 w 12192000"/>
              <a:gd name="connsiteY3" fmla="*/ 0 h 4343395"/>
              <a:gd name="connsiteX4" fmla="*/ 12192000 w 12192000"/>
              <a:gd name="connsiteY4" fmla="*/ 0 h 4343395"/>
              <a:gd name="connsiteX5" fmla="*/ 12192000 w 12192000"/>
              <a:gd name="connsiteY5" fmla="*/ 4343395 h 4343395"/>
              <a:gd name="connsiteX6" fmla="*/ 0 w 12192000"/>
              <a:gd name="connsiteY6" fmla="*/ 4343395 h 434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3395">
                <a:moveTo>
                  <a:pt x="0" y="0"/>
                </a:moveTo>
                <a:lnTo>
                  <a:pt x="5942936" y="0"/>
                </a:lnTo>
                <a:lnTo>
                  <a:pt x="6096000" y="192835"/>
                </a:lnTo>
                <a:lnTo>
                  <a:pt x="6249064" y="0"/>
                </a:lnTo>
                <a:lnTo>
                  <a:pt x="12192000" y="0"/>
                </a:lnTo>
                <a:lnTo>
                  <a:pt x="12192000" y="4343395"/>
                </a:lnTo>
                <a:lnTo>
                  <a:pt x="0" y="43433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96900" sx="102000" sy="102000" algn="ctr" rotWithShape="0">
              <a:srgbClr val="16587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4859955" y="778295"/>
            <a:ext cx="2472090" cy="57674"/>
            <a:chOff x="4859955" y="745637"/>
            <a:chExt cx="2472090" cy="57674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4859955" y="774473"/>
              <a:ext cx="2472090" cy="0"/>
            </a:xfrm>
            <a:prstGeom prst="line">
              <a:avLst/>
            </a:prstGeom>
            <a:ln w="12700">
              <a:gradFill>
                <a:gsLst>
                  <a:gs pos="0">
                    <a:srgbClr val="165878">
                      <a:alpha val="0"/>
                    </a:srgbClr>
                  </a:gs>
                  <a:gs pos="5300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6067163" y="745637"/>
              <a:ext cx="57674" cy="57674"/>
            </a:xfrm>
            <a:prstGeom prst="ellipse">
              <a:avLst/>
            </a:prstGeom>
            <a:solidFill>
              <a:srgbClr val="F3F7F8"/>
            </a:solidFill>
            <a:ln>
              <a:solidFill>
                <a:srgbClr val="1658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45" name="椭圆 44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697" y="142970"/>
            <a:ext cx="8492606" cy="5657656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3959674"/>
            <a:ext cx="12192000" cy="291983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6879506"/>
          </a:xfrm>
          <a:prstGeom prst="rect">
            <a:avLst/>
          </a:prstGeom>
          <a:gradFill>
            <a:gsLst>
              <a:gs pos="100000">
                <a:srgbClr val="F3F7F8">
                  <a:alpha val="80000"/>
                </a:srgbClr>
              </a:gs>
              <a:gs pos="83000">
                <a:srgbClr val="F3F7F8">
                  <a:alpha val="92000"/>
                </a:srgbClr>
              </a:gs>
              <a:gs pos="50000">
                <a:srgbClr val="F3F7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020336" y="283911"/>
            <a:ext cx="2151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信息门户</a:t>
            </a:r>
            <a:endParaRPr lang="zh-CN" altLang="en-US" sz="2800" dirty="0">
              <a:solidFill>
                <a:srgbClr val="165878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859955" y="778295"/>
            <a:ext cx="2472090" cy="57674"/>
            <a:chOff x="4859955" y="745637"/>
            <a:chExt cx="2472090" cy="57674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4859955" y="774473"/>
              <a:ext cx="2472090" cy="0"/>
            </a:xfrm>
            <a:prstGeom prst="line">
              <a:avLst/>
            </a:prstGeom>
            <a:ln w="12700">
              <a:gradFill>
                <a:gsLst>
                  <a:gs pos="0">
                    <a:srgbClr val="165878">
                      <a:alpha val="0"/>
                    </a:srgbClr>
                  </a:gs>
                  <a:gs pos="5300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6067163" y="745637"/>
              <a:ext cx="57674" cy="57674"/>
            </a:xfrm>
            <a:prstGeom prst="ellipse">
              <a:avLst/>
            </a:prstGeom>
            <a:solidFill>
              <a:srgbClr val="F3F7F8"/>
            </a:solidFill>
            <a:ln>
              <a:solidFill>
                <a:srgbClr val="1658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45" name="椭圆 44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287233" y="860970"/>
            <a:ext cx="1736391" cy="430445"/>
            <a:chOff x="1184638" y="4391022"/>
            <a:chExt cx="1621945" cy="369332"/>
          </a:xfrm>
        </p:grpSpPr>
        <p:sp>
          <p:nvSpPr>
            <p:cNvPr id="70" name="矩形 69"/>
            <p:cNvSpPr/>
            <p:nvPr/>
          </p:nvSpPr>
          <p:spPr>
            <a:xfrm>
              <a:off x="1184638" y="4391022"/>
              <a:ext cx="1621945" cy="3693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2010601030101010101" pitchFamily="2" charset="-122"/>
              </a:endParaRPr>
            </a:p>
          </p:txBody>
        </p:sp>
        <p:sp>
          <p:nvSpPr>
            <p:cNvPr id="71" name="文本框 59"/>
            <p:cNvSpPr txBox="1"/>
            <p:nvPr/>
          </p:nvSpPr>
          <p:spPr>
            <a:xfrm>
              <a:off x="1217968" y="4391022"/>
              <a:ext cx="1555284" cy="316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 smtClean="0">
                  <a:solidFill>
                    <a:schemeClr val="bg1"/>
                  </a:solidFill>
                  <a:latin typeface="Arial" panose="020B0604020202020204"/>
                  <a:ea typeface="方正黑体简体" panose="02010601030101010101" pitchFamily="2" charset="-122"/>
                  <a:cs typeface="Arial" panose="020B0604020202020204"/>
                </a:rPr>
                <a:t>找回密码</a:t>
              </a:r>
              <a:endParaRPr lang="zh-CN" altLang="en-US" b="1" dirty="0">
                <a:solidFill>
                  <a:schemeClr val="bg1"/>
                </a:solidFill>
                <a:latin typeface="Arial" panose="020B0604020202020204"/>
                <a:ea typeface="方正黑体简体" panose="02010601030101010101" pitchFamily="2" charset="-122"/>
                <a:cs typeface="Arial" panose="020B0604020202020204"/>
              </a:endParaRPr>
            </a:p>
          </p:txBody>
        </p:sp>
      </p:grpSp>
      <p:sp>
        <p:nvSpPr>
          <p:cNvPr id="72" name="矩形 71"/>
          <p:cNvSpPr/>
          <p:nvPr/>
        </p:nvSpPr>
        <p:spPr>
          <a:xfrm>
            <a:off x="459888" y="5900508"/>
            <a:ext cx="10022367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54000">
              <a:lnSpc>
                <a:spcPts val="2200"/>
              </a:lnSpc>
            </a:pPr>
            <a:r>
              <a:rPr lang="zh-CN" altLang="en-US" sz="1600" dirty="0" smtClean="0">
                <a:solidFill>
                  <a:srgbClr val="165878"/>
                </a:solidFill>
                <a:ea typeface="思源黑体 Normal" panose="020B0400000000000000" pitchFamily="34" charset="-122"/>
              </a:rPr>
              <a:t>如果忘记了密码：打开信息门户，点击“忘记密码”按钮</a:t>
            </a:r>
            <a:endParaRPr lang="zh-CN" altLang="zh-CN" sz="1400" dirty="0" smtClean="0"/>
          </a:p>
          <a:p>
            <a:pPr indent="254000">
              <a:lnSpc>
                <a:spcPts val="2200"/>
              </a:lnSpc>
              <a:spcAft>
                <a:spcPts val="0"/>
              </a:spcAft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54" name="任意多边形: 形状 53"/>
          <p:cNvSpPr/>
          <p:nvPr/>
        </p:nvSpPr>
        <p:spPr>
          <a:xfrm>
            <a:off x="185085" y="1482888"/>
            <a:ext cx="11839275" cy="4343395"/>
          </a:xfrm>
          <a:custGeom>
            <a:avLst/>
            <a:gdLst>
              <a:gd name="connsiteX0" fmla="*/ 0 w 12192000"/>
              <a:gd name="connsiteY0" fmla="*/ 0 h 4343395"/>
              <a:gd name="connsiteX1" fmla="*/ 5942936 w 12192000"/>
              <a:gd name="connsiteY1" fmla="*/ 0 h 4343395"/>
              <a:gd name="connsiteX2" fmla="*/ 6096000 w 12192000"/>
              <a:gd name="connsiteY2" fmla="*/ 192835 h 4343395"/>
              <a:gd name="connsiteX3" fmla="*/ 6249064 w 12192000"/>
              <a:gd name="connsiteY3" fmla="*/ 0 h 4343395"/>
              <a:gd name="connsiteX4" fmla="*/ 12192000 w 12192000"/>
              <a:gd name="connsiteY4" fmla="*/ 0 h 4343395"/>
              <a:gd name="connsiteX5" fmla="*/ 12192000 w 12192000"/>
              <a:gd name="connsiteY5" fmla="*/ 4343395 h 4343395"/>
              <a:gd name="connsiteX6" fmla="*/ 0 w 12192000"/>
              <a:gd name="connsiteY6" fmla="*/ 4343395 h 434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3395">
                <a:moveTo>
                  <a:pt x="0" y="0"/>
                </a:moveTo>
                <a:lnTo>
                  <a:pt x="5942936" y="0"/>
                </a:lnTo>
                <a:lnTo>
                  <a:pt x="6096000" y="192835"/>
                </a:lnTo>
                <a:lnTo>
                  <a:pt x="6249064" y="0"/>
                </a:lnTo>
                <a:lnTo>
                  <a:pt x="12192000" y="0"/>
                </a:lnTo>
                <a:lnTo>
                  <a:pt x="12192000" y="4343395"/>
                </a:lnTo>
                <a:lnTo>
                  <a:pt x="0" y="43433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96900" sx="102000" sy="102000" algn="ctr" rotWithShape="0">
              <a:srgbClr val="16587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62" y="1626057"/>
            <a:ext cx="10766774" cy="4162061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3959674"/>
            <a:ext cx="12192000" cy="291983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192000" cy="6879506"/>
          </a:xfrm>
          <a:prstGeom prst="rect">
            <a:avLst/>
          </a:prstGeom>
          <a:gradFill>
            <a:gsLst>
              <a:gs pos="100000">
                <a:srgbClr val="F3F7F8">
                  <a:alpha val="80000"/>
                </a:srgbClr>
              </a:gs>
              <a:gs pos="83000">
                <a:srgbClr val="F3F7F8">
                  <a:alpha val="92000"/>
                </a:srgbClr>
              </a:gs>
              <a:gs pos="50000">
                <a:srgbClr val="F3F7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020336" y="283911"/>
            <a:ext cx="2151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 smtClean="0">
                <a:solidFill>
                  <a:srgbClr val="165878"/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</a:rPr>
              <a:t>信息门户</a:t>
            </a:r>
            <a:endParaRPr lang="zh-CN" altLang="en-US" sz="2800" dirty="0">
              <a:solidFill>
                <a:srgbClr val="165878"/>
              </a:solidFill>
              <a:latin typeface="思源黑体 Normal" panose="020B0400000000000000" pitchFamily="34" charset="-122"/>
              <a:ea typeface="思源黑体 Normal" panose="020B04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859955" y="778295"/>
            <a:ext cx="2472090" cy="57674"/>
            <a:chOff x="4859955" y="745637"/>
            <a:chExt cx="2472090" cy="57674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4859955" y="774473"/>
              <a:ext cx="2472090" cy="0"/>
            </a:xfrm>
            <a:prstGeom prst="line">
              <a:avLst/>
            </a:prstGeom>
            <a:ln w="12700">
              <a:gradFill>
                <a:gsLst>
                  <a:gs pos="0">
                    <a:srgbClr val="165878">
                      <a:alpha val="0"/>
                    </a:srgbClr>
                  </a:gs>
                  <a:gs pos="53000">
                    <a:srgbClr val="165878"/>
                  </a:gs>
                  <a:gs pos="100000">
                    <a:srgbClr val="165878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6067163" y="745637"/>
              <a:ext cx="57674" cy="57674"/>
            </a:xfrm>
            <a:prstGeom prst="ellipse">
              <a:avLst/>
            </a:prstGeom>
            <a:solidFill>
              <a:srgbClr val="F3F7F8"/>
            </a:solidFill>
            <a:ln>
              <a:solidFill>
                <a:srgbClr val="1658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704436" y="224566"/>
            <a:ext cx="239628" cy="236667"/>
            <a:chOff x="11760566" y="135731"/>
            <a:chExt cx="239628" cy="236667"/>
          </a:xfrm>
        </p:grpSpPr>
        <p:sp>
          <p:nvSpPr>
            <p:cNvPr id="45" name="椭圆 44"/>
            <p:cNvSpPr/>
            <p:nvPr/>
          </p:nvSpPr>
          <p:spPr>
            <a:xfrm>
              <a:off x="11964194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1862380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11760566" y="135731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1964194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1862380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1760566" y="236064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11964194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11862380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1760566" y="336398"/>
              <a:ext cx="36000" cy="36000"/>
            </a:xfrm>
            <a:prstGeom prst="ellipse">
              <a:avLst/>
            </a:prstGeom>
            <a:solidFill>
              <a:srgbClr val="165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287233" y="860970"/>
            <a:ext cx="1736391" cy="430445"/>
            <a:chOff x="1184638" y="4391022"/>
            <a:chExt cx="1621945" cy="369332"/>
          </a:xfrm>
        </p:grpSpPr>
        <p:sp>
          <p:nvSpPr>
            <p:cNvPr id="70" name="矩形 69"/>
            <p:cNvSpPr/>
            <p:nvPr/>
          </p:nvSpPr>
          <p:spPr>
            <a:xfrm>
              <a:off x="1184638" y="4391022"/>
              <a:ext cx="1621945" cy="3693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2010601030101010101" pitchFamily="2" charset="-122"/>
              </a:endParaRPr>
            </a:p>
          </p:txBody>
        </p:sp>
        <p:sp>
          <p:nvSpPr>
            <p:cNvPr id="71" name="文本框 59"/>
            <p:cNvSpPr txBox="1"/>
            <p:nvPr/>
          </p:nvSpPr>
          <p:spPr>
            <a:xfrm>
              <a:off x="1217968" y="4391022"/>
              <a:ext cx="1555284" cy="316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 smtClean="0">
                  <a:solidFill>
                    <a:schemeClr val="bg1"/>
                  </a:solidFill>
                  <a:latin typeface="Arial" panose="020B0604020202020204"/>
                  <a:ea typeface="方正黑体简体" panose="02010601030101010101" pitchFamily="2" charset="-122"/>
                  <a:cs typeface="Arial" panose="020B0604020202020204"/>
                </a:rPr>
                <a:t>找回密码</a:t>
              </a:r>
              <a:endParaRPr lang="zh-CN" altLang="en-US" b="1" dirty="0">
                <a:solidFill>
                  <a:schemeClr val="bg1"/>
                </a:solidFill>
                <a:latin typeface="Arial" panose="020B0604020202020204"/>
                <a:ea typeface="方正黑体简体" panose="02010601030101010101" pitchFamily="2" charset="-122"/>
                <a:cs typeface="Arial" panose="020B0604020202020204"/>
              </a:endParaRPr>
            </a:p>
          </p:txBody>
        </p:sp>
      </p:grpSp>
      <p:sp>
        <p:nvSpPr>
          <p:cNvPr id="72" name="矩形 71"/>
          <p:cNvSpPr/>
          <p:nvPr/>
        </p:nvSpPr>
        <p:spPr>
          <a:xfrm>
            <a:off x="459888" y="5900508"/>
            <a:ext cx="10022367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54000">
              <a:lnSpc>
                <a:spcPts val="2200"/>
              </a:lnSpc>
            </a:pPr>
            <a:r>
              <a:rPr lang="zh-CN" altLang="en-US" sz="1600" dirty="0" smtClean="0">
                <a:solidFill>
                  <a:srgbClr val="165878"/>
                </a:solidFill>
                <a:ea typeface="思源黑体 Normal" panose="020B0400000000000000" pitchFamily="34" charset="-122"/>
              </a:rPr>
              <a:t>在红色方框内输入您的职工号，并点击下方“继续“按钮</a:t>
            </a:r>
            <a:endParaRPr lang="zh-CN" altLang="zh-CN" sz="1400" dirty="0" smtClean="0"/>
          </a:p>
          <a:p>
            <a:pPr indent="254000">
              <a:lnSpc>
                <a:spcPts val="2200"/>
              </a:lnSpc>
              <a:spcAft>
                <a:spcPts val="0"/>
              </a:spcAft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54" name="任意多边形: 形状 53"/>
          <p:cNvSpPr/>
          <p:nvPr/>
        </p:nvSpPr>
        <p:spPr>
          <a:xfrm>
            <a:off x="185085" y="1482888"/>
            <a:ext cx="11839275" cy="4343395"/>
          </a:xfrm>
          <a:custGeom>
            <a:avLst/>
            <a:gdLst>
              <a:gd name="connsiteX0" fmla="*/ 0 w 12192000"/>
              <a:gd name="connsiteY0" fmla="*/ 0 h 4343395"/>
              <a:gd name="connsiteX1" fmla="*/ 5942936 w 12192000"/>
              <a:gd name="connsiteY1" fmla="*/ 0 h 4343395"/>
              <a:gd name="connsiteX2" fmla="*/ 6096000 w 12192000"/>
              <a:gd name="connsiteY2" fmla="*/ 192835 h 4343395"/>
              <a:gd name="connsiteX3" fmla="*/ 6249064 w 12192000"/>
              <a:gd name="connsiteY3" fmla="*/ 0 h 4343395"/>
              <a:gd name="connsiteX4" fmla="*/ 12192000 w 12192000"/>
              <a:gd name="connsiteY4" fmla="*/ 0 h 4343395"/>
              <a:gd name="connsiteX5" fmla="*/ 12192000 w 12192000"/>
              <a:gd name="connsiteY5" fmla="*/ 4343395 h 4343395"/>
              <a:gd name="connsiteX6" fmla="*/ 0 w 12192000"/>
              <a:gd name="connsiteY6" fmla="*/ 4343395 h 434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3395">
                <a:moveTo>
                  <a:pt x="0" y="0"/>
                </a:moveTo>
                <a:lnTo>
                  <a:pt x="5942936" y="0"/>
                </a:lnTo>
                <a:lnTo>
                  <a:pt x="6096000" y="192835"/>
                </a:lnTo>
                <a:lnTo>
                  <a:pt x="6249064" y="0"/>
                </a:lnTo>
                <a:lnTo>
                  <a:pt x="12192000" y="0"/>
                </a:lnTo>
                <a:lnTo>
                  <a:pt x="12192000" y="4343395"/>
                </a:lnTo>
                <a:lnTo>
                  <a:pt x="0" y="43433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96900" sx="102000" sy="102000" algn="ctr" rotWithShape="0">
              <a:srgbClr val="16587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941" y="1668101"/>
            <a:ext cx="8950915" cy="4127807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2" grpId="0"/>
    </p:bldLst>
  </p:timing>
</p:sld>
</file>

<file path=ppt/tags/tag1.xml><?xml version="1.0" encoding="utf-8"?>
<p:tagLst xmlns:p="http://schemas.openxmlformats.org/presentationml/2006/main">
  <p:tag name="ISPRING_PRESENTATION_TITLE" val="2019总结汇报简约实用型PPT模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2365</Words>
  <Application>WPS 演示</Application>
  <PresentationFormat>宽屏</PresentationFormat>
  <Paragraphs>333</Paragraphs>
  <Slides>37</Slides>
  <Notes>37</Notes>
  <HiddenSlides>0</HiddenSlides>
  <MMClips>1</MMClips>
  <ScaleCrop>false</ScaleCrop>
  <HeadingPairs>
    <vt:vector size="8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37</vt:i4>
      </vt:variant>
    </vt:vector>
  </HeadingPairs>
  <TitlesOfParts>
    <vt:vector size="64" baseType="lpstr">
      <vt:lpstr>Arial</vt:lpstr>
      <vt:lpstr>宋体</vt:lpstr>
      <vt:lpstr>Wingdings</vt:lpstr>
      <vt:lpstr>Impact</vt:lpstr>
      <vt:lpstr>思源黑体 Light</vt:lpstr>
      <vt:lpstr>黑体</vt:lpstr>
      <vt:lpstr>思源黑体 Normal</vt:lpstr>
      <vt:lpstr>微软雅黑</vt:lpstr>
      <vt:lpstr>Calibri</vt:lpstr>
      <vt:lpstr>方正黑体简体</vt:lpstr>
      <vt:lpstr>Arial</vt:lpstr>
      <vt:lpstr>Times New Roman</vt:lpstr>
      <vt:lpstr>等线</vt:lpstr>
      <vt:lpstr>Arial Unicode MS</vt:lpstr>
      <vt:lpstr>Roboto Light</vt:lpstr>
      <vt:lpstr>Open Sans</vt:lpstr>
      <vt:lpstr>Open Sans</vt:lpstr>
      <vt:lpstr>苹方 粗体</vt:lpstr>
      <vt:lpstr>经典粗宋简</vt:lpstr>
      <vt:lpstr>华文行楷</vt:lpstr>
      <vt:lpstr>华文黑体</vt:lpstr>
      <vt:lpstr>思源黑体 Bold</vt:lpstr>
      <vt:lpstr>Segoe Print</vt:lpstr>
      <vt:lpstr>Office 主题​​</vt:lpstr>
      <vt:lpstr>Visio.Drawing.11</vt:lpstr>
      <vt:lpstr>Visio.Drawing.11</vt:lpstr>
      <vt:lpstr>Visio.Drawing.11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干货公众号：陈西设计之家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2019总结汇报简约实用型PPT模板</dc:title>
  <dc:creator>西 陈</dc:creator>
  <cp:keywords>微信搜索：陈西设计之家</cp:keywords>
  <dc:description>干货公众号：陈西设计之家</dc:description>
  <dc:subject>干货公众号：陈西设计之家</dc:subject>
  <cp:category>微信搜索：陈西设计之家</cp:category>
  <cp:lastModifiedBy>JXVC-TCD</cp:lastModifiedBy>
  <cp:revision>421</cp:revision>
  <dcterms:created xsi:type="dcterms:W3CDTF">2019-01-02T03:03:00Z</dcterms:created>
  <dcterms:modified xsi:type="dcterms:W3CDTF">2019-07-04T09:47:08Z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